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0" r:id="rId5"/>
    <p:sldId id="261" r:id="rId6"/>
    <p:sldId id="262" r:id="rId7"/>
    <p:sldId id="264" r:id="rId8"/>
    <p:sldId id="257" r:id="rId9"/>
    <p:sldId id="266" r:id="rId10"/>
    <p:sldId id="265" r:id="rId11"/>
    <p:sldId id="267" r:id="rId12"/>
    <p:sldId id="268" r:id="rId13"/>
    <p:sldId id="269" r:id="rId14"/>
    <p:sldId id="270" r:id="rId15"/>
    <p:sldId id="272" r:id="rId16"/>
    <p:sldId id="271" r:id="rId17"/>
    <p:sldId id="273" r:id="rId18"/>
    <p:sldId id="274" r:id="rId19"/>
    <p:sldId id="275" r:id="rId20"/>
    <p:sldId id="276" r:id="rId21"/>
    <p:sldId id="283" r:id="rId22"/>
    <p:sldId id="277" r:id="rId23"/>
    <p:sldId id="278" r:id="rId24"/>
    <p:sldId id="284" r:id="rId25"/>
    <p:sldId id="280" r:id="rId26"/>
    <p:sldId id="279" r:id="rId27"/>
    <p:sldId id="281" r:id="rId28"/>
    <p:sldId id="282"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7" d="100"/>
          <a:sy n="77" d="100"/>
        </p:scale>
        <p:origin x="232" y="56"/>
      </p:cViewPr>
      <p:guideLst>
        <p:guide orient="horz" pos="240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88F4B-7498-A0E4-8D8B-51CDCB74E02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D9D5CAC-BBAE-95B6-EEF8-06A4B6676F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7DC111-A4AB-BE20-FC69-0BF60DB8CAD3}"/>
              </a:ext>
            </a:extLst>
          </p:cNvPr>
          <p:cNvSpPr>
            <a:spLocks noGrp="1"/>
          </p:cNvSpPr>
          <p:nvPr>
            <p:ph type="dt" sz="half" idx="10"/>
          </p:nvPr>
        </p:nvSpPr>
        <p:spPr/>
        <p:txBody>
          <a:bodyPr/>
          <a:lstStyle/>
          <a:p>
            <a:fld id="{422A1C65-D8EB-4DFB-B232-82080E96CC5D}"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52A5C55B-03A3-DE73-C4D0-E10888E9B33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FE8CCD-AA50-32D0-6D88-D5F589265A4A}"/>
              </a:ext>
            </a:extLst>
          </p:cNvPr>
          <p:cNvSpPr>
            <a:spLocks noGrp="1"/>
          </p:cNvSpPr>
          <p:nvPr>
            <p:ph type="sldNum" sz="quarter" idx="12"/>
          </p:nvPr>
        </p:nvSpPr>
        <p:spPr/>
        <p:txBody>
          <a:body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4254025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A3FB96-3F34-ECA2-F543-DEA6E8EC95D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6151DD7-F28B-0218-0478-BC7666B9D2C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12A6454-0D4A-6F5D-3CB5-DAE3DBA6A283}"/>
              </a:ext>
            </a:extLst>
          </p:cNvPr>
          <p:cNvSpPr>
            <a:spLocks noGrp="1"/>
          </p:cNvSpPr>
          <p:nvPr>
            <p:ph type="dt" sz="half" idx="10"/>
          </p:nvPr>
        </p:nvSpPr>
        <p:spPr/>
        <p:txBody>
          <a:bodyPr/>
          <a:lstStyle/>
          <a:p>
            <a:fld id="{422A1C65-D8EB-4DFB-B232-82080E96CC5D}"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56BF9D16-B917-4DB1-0A5F-B2D9D68B53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40D4A3A-1257-95B0-D2BB-938C33D1FD54}"/>
              </a:ext>
            </a:extLst>
          </p:cNvPr>
          <p:cNvSpPr>
            <a:spLocks noGrp="1"/>
          </p:cNvSpPr>
          <p:nvPr>
            <p:ph type="sldNum" sz="quarter" idx="12"/>
          </p:nvPr>
        </p:nvSpPr>
        <p:spPr/>
        <p:txBody>
          <a:body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4004964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5A56841-E733-69F7-CBD6-0C94D4C0A32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A954BFB-582F-1F59-9B21-E6FD6D15805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3914DBB-A4EA-1BD6-2DEA-8C1D55FEA025}"/>
              </a:ext>
            </a:extLst>
          </p:cNvPr>
          <p:cNvSpPr>
            <a:spLocks noGrp="1"/>
          </p:cNvSpPr>
          <p:nvPr>
            <p:ph type="dt" sz="half" idx="10"/>
          </p:nvPr>
        </p:nvSpPr>
        <p:spPr/>
        <p:txBody>
          <a:bodyPr/>
          <a:lstStyle/>
          <a:p>
            <a:fld id="{422A1C65-D8EB-4DFB-B232-82080E96CC5D}"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2A00D223-0996-A5D6-8697-1CC319DE3FE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5F6708-1133-95C8-3A63-7270CBAC2567}"/>
              </a:ext>
            </a:extLst>
          </p:cNvPr>
          <p:cNvSpPr>
            <a:spLocks noGrp="1"/>
          </p:cNvSpPr>
          <p:nvPr>
            <p:ph type="sldNum" sz="quarter" idx="12"/>
          </p:nvPr>
        </p:nvSpPr>
        <p:spPr/>
        <p:txBody>
          <a:body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790023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16862-6557-49A1-7DA9-B7EB4FC78A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6C16296-AC06-D830-A23D-70D0D9DB08D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21421F-A3D4-ED4D-CA94-490A292D0D1F}"/>
              </a:ext>
            </a:extLst>
          </p:cNvPr>
          <p:cNvSpPr>
            <a:spLocks noGrp="1"/>
          </p:cNvSpPr>
          <p:nvPr>
            <p:ph type="dt" sz="half" idx="10"/>
          </p:nvPr>
        </p:nvSpPr>
        <p:spPr/>
        <p:txBody>
          <a:bodyPr/>
          <a:lstStyle/>
          <a:p>
            <a:fld id="{422A1C65-D8EB-4DFB-B232-82080E96CC5D}"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36C1BF8C-77C6-F2CB-3B7F-10431A85852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9E527F-7BAF-DBF6-E4F1-9A660182BC13}"/>
              </a:ext>
            </a:extLst>
          </p:cNvPr>
          <p:cNvSpPr>
            <a:spLocks noGrp="1"/>
          </p:cNvSpPr>
          <p:nvPr>
            <p:ph type="sldNum" sz="quarter" idx="12"/>
          </p:nvPr>
        </p:nvSpPr>
        <p:spPr/>
        <p:txBody>
          <a:body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2806908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8D60B-AA0C-D71F-63FA-A5244D5DCF4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85D7588-76E6-1B39-D3F2-5C21EF3235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276F34C-9180-C66F-9B8E-7942D05B75FB}"/>
              </a:ext>
            </a:extLst>
          </p:cNvPr>
          <p:cNvSpPr>
            <a:spLocks noGrp="1"/>
          </p:cNvSpPr>
          <p:nvPr>
            <p:ph type="dt" sz="half" idx="10"/>
          </p:nvPr>
        </p:nvSpPr>
        <p:spPr/>
        <p:txBody>
          <a:bodyPr/>
          <a:lstStyle/>
          <a:p>
            <a:fld id="{422A1C65-D8EB-4DFB-B232-82080E96CC5D}"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A50DF677-16FE-86FC-AC4D-E133F8EDA2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80C1A7D-E261-9A2E-ED40-B096C5604380}"/>
              </a:ext>
            </a:extLst>
          </p:cNvPr>
          <p:cNvSpPr>
            <a:spLocks noGrp="1"/>
          </p:cNvSpPr>
          <p:nvPr>
            <p:ph type="sldNum" sz="quarter" idx="12"/>
          </p:nvPr>
        </p:nvSpPr>
        <p:spPr/>
        <p:txBody>
          <a:body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381495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093013-8635-59D8-BA39-B856BB18EA6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36D307-4C22-05B1-4246-DB027170C65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13D2942-01F7-568D-C594-A13026E1C95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DF64AE1-0509-F3BB-CE56-05EB360EAB4D}"/>
              </a:ext>
            </a:extLst>
          </p:cNvPr>
          <p:cNvSpPr>
            <a:spLocks noGrp="1"/>
          </p:cNvSpPr>
          <p:nvPr>
            <p:ph type="dt" sz="half" idx="10"/>
          </p:nvPr>
        </p:nvSpPr>
        <p:spPr/>
        <p:txBody>
          <a:bodyPr/>
          <a:lstStyle/>
          <a:p>
            <a:fld id="{422A1C65-D8EB-4DFB-B232-82080E96CC5D}" type="datetimeFigureOut">
              <a:rPr kumimoji="1" lang="ja-JP" altLang="en-US" smtClean="0"/>
              <a:t>2022/11/29</a:t>
            </a:fld>
            <a:endParaRPr kumimoji="1" lang="ja-JP" altLang="en-US"/>
          </a:p>
        </p:txBody>
      </p:sp>
      <p:sp>
        <p:nvSpPr>
          <p:cNvPr id="6" name="フッター プレースホルダー 5">
            <a:extLst>
              <a:ext uri="{FF2B5EF4-FFF2-40B4-BE49-F238E27FC236}">
                <a16:creationId xmlns:a16="http://schemas.microsoft.com/office/drawing/2014/main" id="{6AFA9FC7-CE3B-72A2-F401-6E2B47E9AF5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343C2-4D0E-E10C-AEB0-F7C49A9DA7EA}"/>
              </a:ext>
            </a:extLst>
          </p:cNvPr>
          <p:cNvSpPr>
            <a:spLocks noGrp="1"/>
          </p:cNvSpPr>
          <p:nvPr>
            <p:ph type="sldNum" sz="quarter" idx="12"/>
          </p:nvPr>
        </p:nvSpPr>
        <p:spPr/>
        <p:txBody>
          <a:body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4126881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5170B8-8962-6472-34EA-C49E08AD4FF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F5D156F-A2DB-4C14-CF73-2101B5CC0F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63DB15D-D797-73A2-35FA-70027FD145D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7076A44-1B4F-802E-1D20-074E89C2F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14E6DD5-7A00-1D13-9F51-E56FA4D58C5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0E3DCA7-2385-FD2B-A86F-CA6F7F35A28F}"/>
              </a:ext>
            </a:extLst>
          </p:cNvPr>
          <p:cNvSpPr>
            <a:spLocks noGrp="1"/>
          </p:cNvSpPr>
          <p:nvPr>
            <p:ph type="dt" sz="half" idx="10"/>
          </p:nvPr>
        </p:nvSpPr>
        <p:spPr/>
        <p:txBody>
          <a:bodyPr/>
          <a:lstStyle/>
          <a:p>
            <a:fld id="{422A1C65-D8EB-4DFB-B232-82080E96CC5D}" type="datetimeFigureOut">
              <a:rPr kumimoji="1" lang="ja-JP" altLang="en-US" smtClean="0"/>
              <a:t>2022/11/29</a:t>
            </a:fld>
            <a:endParaRPr kumimoji="1" lang="ja-JP" altLang="en-US"/>
          </a:p>
        </p:txBody>
      </p:sp>
      <p:sp>
        <p:nvSpPr>
          <p:cNvPr id="8" name="フッター プレースホルダー 7">
            <a:extLst>
              <a:ext uri="{FF2B5EF4-FFF2-40B4-BE49-F238E27FC236}">
                <a16:creationId xmlns:a16="http://schemas.microsoft.com/office/drawing/2014/main" id="{9F1A4D58-8400-E856-3162-30F4897586D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E444720-175F-BAE8-EC1E-6DA66A79B462}"/>
              </a:ext>
            </a:extLst>
          </p:cNvPr>
          <p:cNvSpPr>
            <a:spLocks noGrp="1"/>
          </p:cNvSpPr>
          <p:nvPr>
            <p:ph type="sldNum" sz="quarter" idx="12"/>
          </p:nvPr>
        </p:nvSpPr>
        <p:spPr/>
        <p:txBody>
          <a:body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3307548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AC7C6-4F68-9CB6-22EE-1C791846DD4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65C79E7-EE34-C69E-4E45-04E16D047147}"/>
              </a:ext>
            </a:extLst>
          </p:cNvPr>
          <p:cNvSpPr>
            <a:spLocks noGrp="1"/>
          </p:cNvSpPr>
          <p:nvPr>
            <p:ph type="dt" sz="half" idx="10"/>
          </p:nvPr>
        </p:nvSpPr>
        <p:spPr/>
        <p:txBody>
          <a:bodyPr/>
          <a:lstStyle/>
          <a:p>
            <a:fld id="{422A1C65-D8EB-4DFB-B232-82080E96CC5D}" type="datetimeFigureOut">
              <a:rPr kumimoji="1" lang="ja-JP" altLang="en-US" smtClean="0"/>
              <a:t>2022/11/29</a:t>
            </a:fld>
            <a:endParaRPr kumimoji="1" lang="ja-JP" altLang="en-US"/>
          </a:p>
        </p:txBody>
      </p:sp>
      <p:sp>
        <p:nvSpPr>
          <p:cNvPr id="4" name="フッター プレースホルダー 3">
            <a:extLst>
              <a:ext uri="{FF2B5EF4-FFF2-40B4-BE49-F238E27FC236}">
                <a16:creationId xmlns:a16="http://schemas.microsoft.com/office/drawing/2014/main" id="{161910B0-3709-35C0-708D-5B3C5BA0CB3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D45E895-EB51-86B3-887A-BF4A7F962D91}"/>
              </a:ext>
            </a:extLst>
          </p:cNvPr>
          <p:cNvSpPr>
            <a:spLocks noGrp="1"/>
          </p:cNvSpPr>
          <p:nvPr>
            <p:ph type="sldNum" sz="quarter" idx="12"/>
          </p:nvPr>
        </p:nvSpPr>
        <p:spPr/>
        <p:txBody>
          <a:body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3404511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82E0145-8216-DF25-25C6-2DD535C2AC28}"/>
              </a:ext>
            </a:extLst>
          </p:cNvPr>
          <p:cNvSpPr>
            <a:spLocks noGrp="1"/>
          </p:cNvSpPr>
          <p:nvPr>
            <p:ph type="dt" sz="half" idx="10"/>
          </p:nvPr>
        </p:nvSpPr>
        <p:spPr/>
        <p:txBody>
          <a:bodyPr/>
          <a:lstStyle/>
          <a:p>
            <a:fld id="{422A1C65-D8EB-4DFB-B232-82080E96CC5D}" type="datetimeFigureOut">
              <a:rPr kumimoji="1" lang="ja-JP" altLang="en-US" smtClean="0"/>
              <a:t>2022/11/29</a:t>
            </a:fld>
            <a:endParaRPr kumimoji="1" lang="ja-JP" altLang="en-US"/>
          </a:p>
        </p:txBody>
      </p:sp>
      <p:sp>
        <p:nvSpPr>
          <p:cNvPr id="3" name="フッター プレースホルダー 2">
            <a:extLst>
              <a:ext uri="{FF2B5EF4-FFF2-40B4-BE49-F238E27FC236}">
                <a16:creationId xmlns:a16="http://schemas.microsoft.com/office/drawing/2014/main" id="{2A22FECF-0D0D-5289-B884-06F3065AF8F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BCE7536-D2F8-EFDD-06B1-56C37DA2B385}"/>
              </a:ext>
            </a:extLst>
          </p:cNvPr>
          <p:cNvSpPr>
            <a:spLocks noGrp="1"/>
          </p:cNvSpPr>
          <p:nvPr>
            <p:ph type="sldNum" sz="quarter" idx="12"/>
          </p:nvPr>
        </p:nvSpPr>
        <p:spPr/>
        <p:txBody>
          <a:body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233832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296B65-3FCD-607D-5A7B-B516BFC8EE5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19151A0-6625-4F91-BAAC-01F0275675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2BC00DE-CD90-2417-F4D2-8D24407CF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CD71ED9-7EBF-4160-021C-3A2E90D442B8}"/>
              </a:ext>
            </a:extLst>
          </p:cNvPr>
          <p:cNvSpPr>
            <a:spLocks noGrp="1"/>
          </p:cNvSpPr>
          <p:nvPr>
            <p:ph type="dt" sz="half" idx="10"/>
          </p:nvPr>
        </p:nvSpPr>
        <p:spPr/>
        <p:txBody>
          <a:bodyPr/>
          <a:lstStyle/>
          <a:p>
            <a:fld id="{422A1C65-D8EB-4DFB-B232-82080E96CC5D}" type="datetimeFigureOut">
              <a:rPr kumimoji="1" lang="ja-JP" altLang="en-US" smtClean="0"/>
              <a:t>2022/11/29</a:t>
            </a:fld>
            <a:endParaRPr kumimoji="1" lang="ja-JP" altLang="en-US"/>
          </a:p>
        </p:txBody>
      </p:sp>
      <p:sp>
        <p:nvSpPr>
          <p:cNvPr id="6" name="フッター プレースホルダー 5">
            <a:extLst>
              <a:ext uri="{FF2B5EF4-FFF2-40B4-BE49-F238E27FC236}">
                <a16:creationId xmlns:a16="http://schemas.microsoft.com/office/drawing/2014/main" id="{D74F7742-C2F1-EBED-AD9B-A8CCCA9D982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68A0EB-C8A3-A090-1FD3-504EBC7355A3}"/>
              </a:ext>
            </a:extLst>
          </p:cNvPr>
          <p:cNvSpPr>
            <a:spLocks noGrp="1"/>
          </p:cNvSpPr>
          <p:nvPr>
            <p:ph type="sldNum" sz="quarter" idx="12"/>
          </p:nvPr>
        </p:nvSpPr>
        <p:spPr/>
        <p:txBody>
          <a:body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111803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E99B1-9452-89AB-96FE-AD386A4EC1D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0852E5-7DCB-5227-CE3D-1A4F5979D9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69664CD-8FBA-2D4E-93C2-0675FD66E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47166F1-0EB2-A6B1-9C35-50F5C9895FBF}"/>
              </a:ext>
            </a:extLst>
          </p:cNvPr>
          <p:cNvSpPr>
            <a:spLocks noGrp="1"/>
          </p:cNvSpPr>
          <p:nvPr>
            <p:ph type="dt" sz="half" idx="10"/>
          </p:nvPr>
        </p:nvSpPr>
        <p:spPr/>
        <p:txBody>
          <a:bodyPr/>
          <a:lstStyle/>
          <a:p>
            <a:fld id="{422A1C65-D8EB-4DFB-B232-82080E96CC5D}" type="datetimeFigureOut">
              <a:rPr kumimoji="1" lang="ja-JP" altLang="en-US" smtClean="0"/>
              <a:t>2022/11/29</a:t>
            </a:fld>
            <a:endParaRPr kumimoji="1" lang="ja-JP" altLang="en-US"/>
          </a:p>
        </p:txBody>
      </p:sp>
      <p:sp>
        <p:nvSpPr>
          <p:cNvPr id="6" name="フッター プレースホルダー 5">
            <a:extLst>
              <a:ext uri="{FF2B5EF4-FFF2-40B4-BE49-F238E27FC236}">
                <a16:creationId xmlns:a16="http://schemas.microsoft.com/office/drawing/2014/main" id="{E4F65EEB-E0D7-6B13-81EF-EF8BAEBFACF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3C8855A-10EC-FEF1-42E4-F8A169C98D2B}"/>
              </a:ext>
            </a:extLst>
          </p:cNvPr>
          <p:cNvSpPr>
            <a:spLocks noGrp="1"/>
          </p:cNvSpPr>
          <p:nvPr>
            <p:ph type="sldNum" sz="quarter" idx="12"/>
          </p:nvPr>
        </p:nvSpPr>
        <p:spPr/>
        <p:txBody>
          <a:body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1997765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FDA3D25-FBFB-2D3C-CA37-F41A565548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E197A0F-733D-191A-BD02-9D027C1E62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A25291-A8DE-5FAD-1FC9-5ED5A63E54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A1C65-D8EB-4DFB-B232-82080E96CC5D}"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432D9B9F-32EC-4538-9974-FADF8C92E2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37D5C06-FDE1-FD9D-9BB0-C50E0DDA8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263CB-4FFD-4AD4-9331-342F00D457B6}" type="slidenum">
              <a:rPr kumimoji="1" lang="ja-JP" altLang="en-US" smtClean="0"/>
              <a:t>‹#›</a:t>
            </a:fld>
            <a:endParaRPr kumimoji="1" lang="ja-JP" altLang="en-US"/>
          </a:p>
        </p:txBody>
      </p:sp>
    </p:spTree>
    <p:extLst>
      <p:ext uri="{BB962C8B-B14F-4D97-AF65-F5344CB8AC3E}">
        <p14:creationId xmlns:p14="http://schemas.microsoft.com/office/powerpoint/2010/main" val="416812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15.wdp"/><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9EBFC9D-5849-C365-15C0-3CA2928C0E92}"/>
              </a:ext>
            </a:extLst>
          </p:cNvPr>
          <p:cNvSpPr txBox="1"/>
          <p:nvPr/>
        </p:nvSpPr>
        <p:spPr>
          <a:xfrm>
            <a:off x="4941917" y="3363833"/>
            <a:ext cx="2315094" cy="523220"/>
          </a:xfrm>
          <a:prstGeom prst="rect">
            <a:avLst/>
          </a:prstGeom>
          <a:noFill/>
        </p:spPr>
        <p:txBody>
          <a:bodyPr wrap="square" rtlCol="0">
            <a:spAutoFit/>
          </a:bodyPr>
          <a:lstStyle/>
          <a:p>
            <a:pPr algn="ctr"/>
            <a:r>
              <a:rPr lang="ja-JP" altLang="en-US" sz="2800" dirty="0">
                <a:latin typeface="メイリオ" panose="020B0604030504040204" pitchFamily="50" charset="-128"/>
                <a:ea typeface="メイリオ" panose="020B0604030504040204" pitchFamily="50" charset="-128"/>
              </a:rPr>
              <a:t>マニュアル</a:t>
            </a:r>
            <a:endParaRPr kumimoji="1" lang="ja-JP" altLang="en-US" sz="28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775831E6-F017-80C9-1D47-4E216D2B664A}"/>
              </a:ext>
            </a:extLst>
          </p:cNvPr>
          <p:cNvSpPr txBox="1"/>
          <p:nvPr/>
        </p:nvSpPr>
        <p:spPr>
          <a:xfrm>
            <a:off x="5555022" y="5726979"/>
            <a:ext cx="6307239" cy="584775"/>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本システムのデータ（特に患者データ）は、作者がランダムに作成したものになります。実際の患者データではありません。</a:t>
            </a:r>
          </a:p>
        </p:txBody>
      </p:sp>
    </p:spTree>
    <p:extLst>
      <p:ext uri="{BB962C8B-B14F-4D97-AF65-F5344CB8AC3E}">
        <p14:creationId xmlns:p14="http://schemas.microsoft.com/office/powerpoint/2010/main" val="3201858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78EBEA7-898B-D0A1-F9B9-458338C9C368}"/>
              </a:ext>
            </a:extLst>
          </p:cNvPr>
          <p:cNvSpPr txBox="1">
            <a:spLocks noChangeAspect="1"/>
          </p:cNvSpPr>
          <p:nvPr/>
        </p:nvSpPr>
        <p:spPr>
          <a:xfrm>
            <a:off x="-9625" y="-1211"/>
            <a:ext cx="1620957"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従業員情報登録</a:t>
            </a:r>
          </a:p>
        </p:txBody>
      </p:sp>
      <p:pic>
        <p:nvPicPr>
          <p:cNvPr id="5" name="図 4">
            <a:extLst>
              <a:ext uri="{FF2B5EF4-FFF2-40B4-BE49-F238E27FC236}">
                <a16:creationId xmlns:a16="http://schemas.microsoft.com/office/drawing/2014/main" id="{7D8FDCFE-4E52-4B67-BA2E-4BA490F6EBD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b="57459"/>
          <a:stretch/>
        </p:blipFill>
        <p:spPr>
          <a:xfrm>
            <a:off x="262065" y="1010436"/>
            <a:ext cx="11506410" cy="2030009"/>
          </a:xfrm>
          <a:prstGeom prst="rect">
            <a:avLst/>
          </a:prstGeom>
        </p:spPr>
      </p:pic>
      <p:sp>
        <p:nvSpPr>
          <p:cNvPr id="6" name="正方形/長方形 5">
            <a:extLst>
              <a:ext uri="{FF2B5EF4-FFF2-40B4-BE49-F238E27FC236}">
                <a16:creationId xmlns:a16="http://schemas.microsoft.com/office/drawing/2014/main" id="{BEB8A9A9-644F-1C5F-C8C8-F69DE5029E2F}"/>
              </a:ext>
            </a:extLst>
          </p:cNvPr>
          <p:cNvSpPr/>
          <p:nvPr/>
        </p:nvSpPr>
        <p:spPr>
          <a:xfrm>
            <a:off x="2492944" y="1097278"/>
            <a:ext cx="750770" cy="2887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DFF1967-B3CF-A1A9-4D20-E34EBABEDD7D}"/>
              </a:ext>
            </a:extLst>
          </p:cNvPr>
          <p:cNvSpPr txBox="1">
            <a:spLocks noChangeAspect="1"/>
          </p:cNvSpPr>
          <p:nvPr/>
        </p:nvSpPr>
        <p:spPr>
          <a:xfrm>
            <a:off x="314579" y="401650"/>
            <a:ext cx="11543592" cy="584775"/>
          </a:xfrm>
          <a:prstGeom prst="rect">
            <a:avLst/>
          </a:prstGeom>
          <a:noFill/>
        </p:spPr>
        <p:txBody>
          <a:bodyPr wrap="square" rtlCol="0">
            <a:spAutoFit/>
          </a:bodyPr>
          <a:lstStyle/>
          <a:p>
            <a:pPr marL="285750" indent="-285750">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rPr>
              <a:t>管理者でログインすると、ヘッダーのタブに従業員管理が表示されますので、それをクリックすると、登録されている</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従業員一覧が表示されます。</a:t>
            </a:r>
            <a:endParaRPr lang="en-US" altLang="ja-JP" sz="1600" dirty="0">
              <a:latin typeface="メイリオ" panose="020B0604030504040204" pitchFamily="50" charset="-128"/>
              <a:ea typeface="メイリオ" panose="020B0604030504040204" pitchFamily="50" charset="-128"/>
            </a:endParaRPr>
          </a:p>
        </p:txBody>
      </p:sp>
      <p:pic>
        <p:nvPicPr>
          <p:cNvPr id="10" name="図 9">
            <a:extLst>
              <a:ext uri="{FF2B5EF4-FFF2-40B4-BE49-F238E27FC236}">
                <a16:creationId xmlns:a16="http://schemas.microsoft.com/office/drawing/2014/main" id="{CFD97184-7583-8113-FD4C-DBAADB396ADF}"/>
              </a:ext>
            </a:extLst>
          </p:cNvPr>
          <p:cNvPicPr>
            <a:picLocks noChangeAspect="1"/>
          </p:cNvPicPr>
          <p:nvPr/>
        </p:nvPicPr>
        <p:blipFill rotWithShape="1">
          <a:blip r:embed="rId4"/>
          <a:srcRect b="30874"/>
          <a:stretch/>
        </p:blipFill>
        <p:spPr>
          <a:xfrm>
            <a:off x="324204" y="3127079"/>
            <a:ext cx="11303581" cy="2186073"/>
          </a:xfrm>
          <a:prstGeom prst="rect">
            <a:avLst/>
          </a:prstGeom>
        </p:spPr>
      </p:pic>
      <p:pic>
        <p:nvPicPr>
          <p:cNvPr id="12" name="図 11">
            <a:extLst>
              <a:ext uri="{FF2B5EF4-FFF2-40B4-BE49-F238E27FC236}">
                <a16:creationId xmlns:a16="http://schemas.microsoft.com/office/drawing/2014/main" id="{E6361FD9-9361-A8C0-FBF0-6977B30B0599}"/>
              </a:ext>
            </a:extLst>
          </p:cNvPr>
          <p:cNvPicPr>
            <a:picLocks noChangeAspect="1"/>
          </p:cNvPicPr>
          <p:nvPr/>
        </p:nvPicPr>
        <p:blipFill rotWithShape="1">
          <a:blip r:embed="rId5"/>
          <a:srcRect t="34669"/>
          <a:stretch/>
        </p:blipFill>
        <p:spPr>
          <a:xfrm>
            <a:off x="295329" y="5611843"/>
            <a:ext cx="11373435" cy="1261224"/>
          </a:xfrm>
          <a:prstGeom prst="rect">
            <a:avLst/>
          </a:prstGeom>
        </p:spPr>
      </p:pic>
      <p:sp>
        <p:nvSpPr>
          <p:cNvPr id="13" name="テキスト ボックス 12">
            <a:extLst>
              <a:ext uri="{FF2B5EF4-FFF2-40B4-BE49-F238E27FC236}">
                <a16:creationId xmlns:a16="http://schemas.microsoft.com/office/drawing/2014/main" id="{4D4492E8-F5BE-0AEF-AA34-ABF5994AD10A}"/>
              </a:ext>
            </a:extLst>
          </p:cNvPr>
          <p:cNvSpPr txBox="1">
            <a:spLocks noChangeAspect="1"/>
          </p:cNvSpPr>
          <p:nvPr/>
        </p:nvSpPr>
        <p:spPr>
          <a:xfrm>
            <a:off x="3490916" y="5174773"/>
            <a:ext cx="609447" cy="584775"/>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p:txBody>
      </p:sp>
      <p:cxnSp>
        <p:nvCxnSpPr>
          <p:cNvPr id="14" name="直線矢印コネクタ 13">
            <a:extLst>
              <a:ext uri="{FF2B5EF4-FFF2-40B4-BE49-F238E27FC236}">
                <a16:creationId xmlns:a16="http://schemas.microsoft.com/office/drawing/2014/main" id="{F898AB10-54D6-CFBE-AB95-FF8C002CF5C0}"/>
              </a:ext>
            </a:extLst>
          </p:cNvPr>
          <p:cNvCxnSpPr>
            <a:cxnSpLocks/>
          </p:cNvCxnSpPr>
          <p:nvPr/>
        </p:nvCxnSpPr>
        <p:spPr>
          <a:xfrm>
            <a:off x="2868328" y="1386037"/>
            <a:ext cx="0" cy="1728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940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15DCAC6-CE8F-B478-4E6F-7F8A8B211403}"/>
              </a:ext>
            </a:extLst>
          </p:cNvPr>
          <p:cNvPicPr>
            <a:picLocks noChangeAspect="1"/>
          </p:cNvPicPr>
          <p:nvPr/>
        </p:nvPicPr>
        <p:blipFill rotWithShape="1">
          <a:blip r:embed="rId2"/>
          <a:srcRect b="30874"/>
          <a:stretch/>
        </p:blipFill>
        <p:spPr>
          <a:xfrm>
            <a:off x="324204" y="441628"/>
            <a:ext cx="11303581" cy="2186073"/>
          </a:xfrm>
          <a:prstGeom prst="rect">
            <a:avLst/>
          </a:prstGeom>
        </p:spPr>
      </p:pic>
      <p:pic>
        <p:nvPicPr>
          <p:cNvPr id="7" name="図 6">
            <a:extLst>
              <a:ext uri="{FF2B5EF4-FFF2-40B4-BE49-F238E27FC236}">
                <a16:creationId xmlns:a16="http://schemas.microsoft.com/office/drawing/2014/main" id="{B36E70BC-B9F1-3FCF-BF87-44A13B1390AC}"/>
              </a:ext>
            </a:extLst>
          </p:cNvPr>
          <p:cNvPicPr>
            <a:picLocks noChangeAspect="1"/>
          </p:cNvPicPr>
          <p:nvPr/>
        </p:nvPicPr>
        <p:blipFill rotWithShape="1">
          <a:blip r:embed="rId3"/>
          <a:srcRect t="34669"/>
          <a:stretch/>
        </p:blipFill>
        <p:spPr>
          <a:xfrm>
            <a:off x="295329" y="1665495"/>
            <a:ext cx="11373435" cy="1261224"/>
          </a:xfrm>
          <a:prstGeom prst="rect">
            <a:avLst/>
          </a:prstGeom>
        </p:spPr>
      </p:pic>
      <p:sp>
        <p:nvSpPr>
          <p:cNvPr id="10" name="テキスト ボックス 9">
            <a:extLst>
              <a:ext uri="{FF2B5EF4-FFF2-40B4-BE49-F238E27FC236}">
                <a16:creationId xmlns:a16="http://schemas.microsoft.com/office/drawing/2014/main" id="{B0C0DAA1-0FAD-DEBA-47A5-B881A7C95E70}"/>
              </a:ext>
            </a:extLst>
          </p:cNvPr>
          <p:cNvSpPr txBox="1">
            <a:spLocks noChangeAspect="1"/>
          </p:cNvSpPr>
          <p:nvPr/>
        </p:nvSpPr>
        <p:spPr>
          <a:xfrm>
            <a:off x="-9625" y="-1211"/>
            <a:ext cx="1620957"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従業員情報登録</a:t>
            </a:r>
          </a:p>
        </p:txBody>
      </p:sp>
      <p:sp>
        <p:nvSpPr>
          <p:cNvPr id="11" name="正方形/長方形 10">
            <a:extLst>
              <a:ext uri="{FF2B5EF4-FFF2-40B4-BE49-F238E27FC236}">
                <a16:creationId xmlns:a16="http://schemas.microsoft.com/office/drawing/2014/main" id="{FEA6B5CB-9098-0312-7CEB-86EA7EDB3208}"/>
              </a:ext>
            </a:extLst>
          </p:cNvPr>
          <p:cNvSpPr/>
          <p:nvPr/>
        </p:nvSpPr>
        <p:spPr>
          <a:xfrm>
            <a:off x="295329" y="2676453"/>
            <a:ext cx="1052208" cy="2887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F6EBD333-C834-F2E4-DEB6-9065895FF5BF}"/>
              </a:ext>
            </a:extLst>
          </p:cNvPr>
          <p:cNvPicPr>
            <a:picLocks noChangeAspect="1"/>
          </p:cNvPicPr>
          <p:nvPr/>
        </p:nvPicPr>
        <p:blipFill>
          <a:blip r:embed="rId4"/>
          <a:stretch>
            <a:fillRect/>
          </a:stretch>
        </p:blipFill>
        <p:spPr>
          <a:xfrm>
            <a:off x="5441142" y="2437820"/>
            <a:ext cx="5448580" cy="4330923"/>
          </a:xfrm>
          <a:prstGeom prst="rect">
            <a:avLst/>
          </a:prstGeom>
        </p:spPr>
      </p:pic>
      <p:cxnSp>
        <p:nvCxnSpPr>
          <p:cNvPr id="14" name="直線矢印コネクタ 13">
            <a:extLst>
              <a:ext uri="{FF2B5EF4-FFF2-40B4-BE49-F238E27FC236}">
                <a16:creationId xmlns:a16="http://schemas.microsoft.com/office/drawing/2014/main" id="{8A95BE92-7CB7-1BDB-FF6E-411FF620AFD7}"/>
              </a:ext>
            </a:extLst>
          </p:cNvPr>
          <p:cNvCxnSpPr>
            <a:cxnSpLocks/>
          </p:cNvCxnSpPr>
          <p:nvPr/>
        </p:nvCxnSpPr>
        <p:spPr>
          <a:xfrm>
            <a:off x="1347537" y="2796448"/>
            <a:ext cx="3955983" cy="9100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D0FC6EA-CA64-3F1B-BCBB-002B3FD62534}"/>
              </a:ext>
            </a:extLst>
          </p:cNvPr>
          <p:cNvSpPr txBox="1">
            <a:spLocks noChangeAspect="1"/>
          </p:cNvSpPr>
          <p:nvPr/>
        </p:nvSpPr>
        <p:spPr>
          <a:xfrm>
            <a:off x="208702" y="3628594"/>
            <a:ext cx="4777185" cy="830997"/>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新たな従業員情報を登録する場合は、「新規従業員の登録」をクリックし、項目を入力のうえ、登録をクリックしてください。</a:t>
            </a: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16891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15DCAC6-CE8F-B478-4E6F-7F8A8B211403}"/>
              </a:ext>
            </a:extLst>
          </p:cNvPr>
          <p:cNvPicPr>
            <a:picLocks noChangeAspect="1"/>
          </p:cNvPicPr>
          <p:nvPr/>
        </p:nvPicPr>
        <p:blipFill rotWithShape="1">
          <a:blip r:embed="rId2"/>
          <a:srcRect b="30874"/>
          <a:stretch/>
        </p:blipFill>
        <p:spPr>
          <a:xfrm>
            <a:off x="324204" y="788137"/>
            <a:ext cx="11303581" cy="2186073"/>
          </a:xfrm>
          <a:prstGeom prst="rect">
            <a:avLst/>
          </a:prstGeom>
        </p:spPr>
      </p:pic>
      <p:pic>
        <p:nvPicPr>
          <p:cNvPr id="7" name="図 6">
            <a:extLst>
              <a:ext uri="{FF2B5EF4-FFF2-40B4-BE49-F238E27FC236}">
                <a16:creationId xmlns:a16="http://schemas.microsoft.com/office/drawing/2014/main" id="{B36E70BC-B9F1-3FCF-BF87-44A13B1390AC}"/>
              </a:ext>
            </a:extLst>
          </p:cNvPr>
          <p:cNvPicPr>
            <a:picLocks noChangeAspect="1"/>
          </p:cNvPicPr>
          <p:nvPr/>
        </p:nvPicPr>
        <p:blipFill rotWithShape="1">
          <a:blip r:embed="rId3"/>
          <a:srcRect t="34669"/>
          <a:stretch/>
        </p:blipFill>
        <p:spPr>
          <a:xfrm>
            <a:off x="295329" y="2012004"/>
            <a:ext cx="11373435" cy="1261224"/>
          </a:xfrm>
          <a:prstGeom prst="rect">
            <a:avLst/>
          </a:prstGeom>
        </p:spPr>
      </p:pic>
      <p:sp>
        <p:nvSpPr>
          <p:cNvPr id="10" name="テキスト ボックス 9">
            <a:extLst>
              <a:ext uri="{FF2B5EF4-FFF2-40B4-BE49-F238E27FC236}">
                <a16:creationId xmlns:a16="http://schemas.microsoft.com/office/drawing/2014/main" id="{B0C0DAA1-0FAD-DEBA-47A5-B881A7C95E70}"/>
              </a:ext>
            </a:extLst>
          </p:cNvPr>
          <p:cNvSpPr txBox="1">
            <a:spLocks noChangeAspect="1"/>
          </p:cNvSpPr>
          <p:nvPr/>
        </p:nvSpPr>
        <p:spPr>
          <a:xfrm>
            <a:off x="-9625" y="-1211"/>
            <a:ext cx="1826141"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従業員情報の編集</a:t>
            </a:r>
          </a:p>
        </p:txBody>
      </p:sp>
      <p:sp>
        <p:nvSpPr>
          <p:cNvPr id="17" name="テキスト ボックス 16">
            <a:extLst>
              <a:ext uri="{FF2B5EF4-FFF2-40B4-BE49-F238E27FC236}">
                <a16:creationId xmlns:a16="http://schemas.microsoft.com/office/drawing/2014/main" id="{9D0FC6EA-CA64-3F1B-BCBB-002B3FD62534}"/>
              </a:ext>
            </a:extLst>
          </p:cNvPr>
          <p:cNvSpPr txBox="1">
            <a:spLocks noChangeAspect="1"/>
          </p:cNvSpPr>
          <p:nvPr/>
        </p:nvSpPr>
        <p:spPr>
          <a:xfrm>
            <a:off x="295329" y="374957"/>
            <a:ext cx="11100983"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一覧画面から「詳細を見る」をクリックすると、従業員情報の詳細ページにいきます。</a:t>
            </a:r>
            <a:endParaRPr lang="en-US" altLang="ja-JP" sz="16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083EA63D-6FDB-3146-D5F2-E641EEBB973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4859" b="10751"/>
          <a:stretch/>
        </p:blipFill>
        <p:spPr>
          <a:xfrm>
            <a:off x="2664856" y="2887813"/>
            <a:ext cx="9231815" cy="3502570"/>
          </a:xfrm>
          <a:prstGeom prst="rect">
            <a:avLst/>
          </a:prstGeom>
        </p:spPr>
      </p:pic>
      <p:sp>
        <p:nvSpPr>
          <p:cNvPr id="4" name="正方形/長方形 3">
            <a:extLst>
              <a:ext uri="{FF2B5EF4-FFF2-40B4-BE49-F238E27FC236}">
                <a16:creationId xmlns:a16="http://schemas.microsoft.com/office/drawing/2014/main" id="{0BB83D81-9A24-0E3B-2FB1-E35A6FA1B85E}"/>
              </a:ext>
            </a:extLst>
          </p:cNvPr>
          <p:cNvSpPr/>
          <p:nvPr/>
        </p:nvSpPr>
        <p:spPr>
          <a:xfrm>
            <a:off x="8842562" y="1689408"/>
            <a:ext cx="1273589" cy="953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a:extLst>
              <a:ext uri="{FF2B5EF4-FFF2-40B4-BE49-F238E27FC236}">
                <a16:creationId xmlns:a16="http://schemas.microsoft.com/office/drawing/2014/main" id="{0AB012B0-6A71-EDAB-5EA0-6F0B6C72839D}"/>
              </a:ext>
            </a:extLst>
          </p:cNvPr>
          <p:cNvCxnSpPr>
            <a:cxnSpLocks/>
          </p:cNvCxnSpPr>
          <p:nvPr/>
        </p:nvCxnSpPr>
        <p:spPr>
          <a:xfrm flipH="1">
            <a:off x="7093819" y="2012004"/>
            <a:ext cx="1748743" cy="8758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97E01D71-41EF-F7E1-235B-08227732BF67}"/>
              </a:ext>
            </a:extLst>
          </p:cNvPr>
          <p:cNvSpPr/>
          <p:nvPr/>
        </p:nvSpPr>
        <p:spPr>
          <a:xfrm>
            <a:off x="2805917" y="5794407"/>
            <a:ext cx="1554327"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E6830CA6-5202-ED45-BE91-463E222242DC}"/>
              </a:ext>
            </a:extLst>
          </p:cNvPr>
          <p:cNvSpPr txBox="1">
            <a:spLocks/>
          </p:cNvSpPr>
          <p:nvPr/>
        </p:nvSpPr>
        <p:spPr>
          <a:xfrm>
            <a:off x="4468764" y="6021029"/>
            <a:ext cx="7200000" cy="540000"/>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こちらをクリックすることで従業員情報の編集・削除が可能です。</a:t>
            </a: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1303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9EBFC9D-5849-C365-15C0-3CA2928C0E92}"/>
              </a:ext>
            </a:extLst>
          </p:cNvPr>
          <p:cNvSpPr txBox="1"/>
          <p:nvPr/>
        </p:nvSpPr>
        <p:spPr>
          <a:xfrm>
            <a:off x="360292" y="572506"/>
            <a:ext cx="1930520" cy="523220"/>
          </a:xfrm>
          <a:prstGeom prst="rect">
            <a:avLst/>
          </a:prstGeom>
          <a:noFill/>
        </p:spPr>
        <p:txBody>
          <a:bodyPr wrap="square" rtlCol="0">
            <a:spAutoFit/>
          </a:bodyPr>
          <a:lstStyle/>
          <a:p>
            <a:r>
              <a:rPr kumimoji="1" lang="ja-JP" altLang="en-US" sz="2800" u="sng" dirty="0">
                <a:latin typeface="メイリオ" panose="020B0604030504040204" pitchFamily="50" charset="-128"/>
                <a:ea typeface="メイリオ" panose="020B0604030504040204" pitchFamily="50" charset="-128"/>
              </a:rPr>
              <a:t>登録機能</a:t>
            </a:r>
          </a:p>
        </p:txBody>
      </p:sp>
      <p:sp>
        <p:nvSpPr>
          <p:cNvPr id="2" name="テキスト ボックス 1">
            <a:extLst>
              <a:ext uri="{FF2B5EF4-FFF2-40B4-BE49-F238E27FC236}">
                <a16:creationId xmlns:a16="http://schemas.microsoft.com/office/drawing/2014/main" id="{33D9A1F8-4D6D-94E9-F788-FB66FE6DBAAD}"/>
              </a:ext>
            </a:extLst>
          </p:cNvPr>
          <p:cNvSpPr txBox="1"/>
          <p:nvPr/>
        </p:nvSpPr>
        <p:spPr>
          <a:xfrm>
            <a:off x="341042" y="1571931"/>
            <a:ext cx="7445796" cy="2308324"/>
          </a:xfrm>
          <a:prstGeom prst="rect">
            <a:avLst/>
          </a:prstGeom>
          <a:noFill/>
        </p:spPr>
        <p:txBody>
          <a:bodyPr wrap="square" rtlCol="0">
            <a:spAutoFit/>
          </a:bodyPr>
          <a:lstStyle/>
          <a:p>
            <a:pPr marL="457200" indent="-457200">
              <a:buFont typeface="Wingdings" panose="05000000000000000000" pitchFamily="2" charset="2"/>
              <a:buChar char="Ø"/>
            </a:pPr>
            <a:r>
              <a:rPr lang="ja-JP" altLang="en-US" sz="2400" b="1" dirty="0">
                <a:latin typeface="メイリオ" panose="020B0604030504040204" pitchFamily="50" charset="-128"/>
                <a:ea typeface="メイリオ" panose="020B0604030504040204" pitchFamily="50" charset="-128"/>
              </a:rPr>
              <a:t>デバイスの添付文書情報</a:t>
            </a:r>
            <a:endParaRPr lang="en-US" altLang="ja-JP" sz="2400" b="1"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endParaRPr lang="en-US" altLang="ja-JP" sz="2400"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患者さんの体内デバイス埋込情報</a:t>
            </a:r>
            <a:endParaRPr lang="en-US" altLang="ja-JP" sz="2400"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endParaRPr lang="en-US" altLang="ja-JP" sz="2400"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患者さんの検査情報</a:t>
            </a:r>
            <a:endParaRPr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D42404D4-9C7E-5089-33C1-440ADDBC8C2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361644" y="673340"/>
            <a:ext cx="5533368" cy="3537153"/>
          </a:xfrm>
          <a:prstGeom prst="rect">
            <a:avLst/>
          </a:prstGeom>
        </p:spPr>
      </p:pic>
    </p:spTree>
    <p:extLst>
      <p:ext uri="{BB962C8B-B14F-4D97-AF65-F5344CB8AC3E}">
        <p14:creationId xmlns:p14="http://schemas.microsoft.com/office/powerpoint/2010/main" val="2226342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5FB4640-2BDB-2DED-6676-D3B40538F5C9}"/>
              </a:ext>
            </a:extLst>
          </p:cNvPr>
          <p:cNvSpPr txBox="1">
            <a:spLocks noChangeAspect="1"/>
          </p:cNvSpPr>
          <p:nvPr/>
        </p:nvSpPr>
        <p:spPr>
          <a:xfrm>
            <a:off x="-9625" y="-1212"/>
            <a:ext cx="2781701" cy="338554"/>
          </a:xfrm>
          <a:prstGeom prst="rect">
            <a:avLst/>
          </a:prstGeom>
          <a:solidFill>
            <a:schemeClr val="accent5">
              <a:lumMod val="20000"/>
              <a:lumOff val="80000"/>
            </a:schemeClr>
          </a:solid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デバイスの添付文書の登録</a:t>
            </a:r>
          </a:p>
        </p:txBody>
      </p:sp>
      <p:pic>
        <p:nvPicPr>
          <p:cNvPr id="5" name="図 4">
            <a:extLst>
              <a:ext uri="{FF2B5EF4-FFF2-40B4-BE49-F238E27FC236}">
                <a16:creationId xmlns:a16="http://schemas.microsoft.com/office/drawing/2014/main" id="{0FF46E78-06DD-DD10-B583-511880FFC47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b="57459"/>
          <a:stretch/>
        </p:blipFill>
        <p:spPr>
          <a:xfrm>
            <a:off x="262065" y="1068189"/>
            <a:ext cx="11506410" cy="2030009"/>
          </a:xfrm>
          <a:prstGeom prst="rect">
            <a:avLst/>
          </a:prstGeom>
        </p:spPr>
      </p:pic>
      <p:sp>
        <p:nvSpPr>
          <p:cNvPr id="6" name="正方形/長方形 5">
            <a:extLst>
              <a:ext uri="{FF2B5EF4-FFF2-40B4-BE49-F238E27FC236}">
                <a16:creationId xmlns:a16="http://schemas.microsoft.com/office/drawing/2014/main" id="{50C5288E-312C-86F6-FD26-860106797230}"/>
              </a:ext>
            </a:extLst>
          </p:cNvPr>
          <p:cNvSpPr/>
          <p:nvPr/>
        </p:nvSpPr>
        <p:spPr>
          <a:xfrm>
            <a:off x="3099337" y="1155031"/>
            <a:ext cx="750770" cy="2887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FAEB8039-A348-5C2E-37A0-6DA5CF68DC5C}"/>
              </a:ext>
            </a:extLst>
          </p:cNvPr>
          <p:cNvCxnSpPr>
            <a:cxnSpLocks/>
          </p:cNvCxnSpPr>
          <p:nvPr/>
        </p:nvCxnSpPr>
        <p:spPr>
          <a:xfrm>
            <a:off x="3484345" y="1443790"/>
            <a:ext cx="0" cy="1728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43BE2D2F-04FB-DD43-6EFB-F36626A5B0CD}"/>
              </a:ext>
            </a:extLst>
          </p:cNvPr>
          <p:cNvPicPr>
            <a:picLocks noChangeAspect="1"/>
          </p:cNvPicPr>
          <p:nvPr/>
        </p:nvPicPr>
        <p:blipFill>
          <a:blip r:embed="rId4"/>
          <a:stretch>
            <a:fillRect/>
          </a:stretch>
        </p:blipFill>
        <p:spPr>
          <a:xfrm>
            <a:off x="2938537" y="3297510"/>
            <a:ext cx="6153466" cy="3073558"/>
          </a:xfrm>
          <a:prstGeom prst="rect">
            <a:avLst/>
          </a:prstGeom>
        </p:spPr>
      </p:pic>
      <p:sp>
        <p:nvSpPr>
          <p:cNvPr id="10" name="テキスト ボックス 9">
            <a:extLst>
              <a:ext uri="{FF2B5EF4-FFF2-40B4-BE49-F238E27FC236}">
                <a16:creationId xmlns:a16="http://schemas.microsoft.com/office/drawing/2014/main" id="{58ADDCDC-AEE2-0D53-3BA7-0AD28B2ADFFE}"/>
              </a:ext>
            </a:extLst>
          </p:cNvPr>
          <p:cNvSpPr txBox="1">
            <a:spLocks noChangeAspect="1"/>
          </p:cNvSpPr>
          <p:nvPr/>
        </p:nvSpPr>
        <p:spPr>
          <a:xfrm>
            <a:off x="343454" y="461582"/>
            <a:ext cx="11100983"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ヘッダーの「データ登録」をクリックすると、各情報の登録選択画面にうつります。</a:t>
            </a:r>
            <a:endParaRPr lang="en-US" altLang="ja-JP" sz="1600"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B6C28609-A189-1E41-4385-5F933E53C8B7}"/>
              </a:ext>
            </a:extLst>
          </p:cNvPr>
          <p:cNvSpPr/>
          <p:nvPr/>
        </p:nvSpPr>
        <p:spPr>
          <a:xfrm>
            <a:off x="3060838" y="4349014"/>
            <a:ext cx="1482286" cy="482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C31F7EE-A880-A20D-1E86-9162F1E18860}"/>
              </a:ext>
            </a:extLst>
          </p:cNvPr>
          <p:cNvSpPr txBox="1"/>
          <p:nvPr/>
        </p:nvSpPr>
        <p:spPr>
          <a:xfrm>
            <a:off x="4658836" y="4462549"/>
            <a:ext cx="7109639" cy="369332"/>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添付文書情報をクリックすると添付文書の登録画面にうつります。</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1413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5FB4640-2BDB-2DED-6676-D3B40538F5C9}"/>
              </a:ext>
            </a:extLst>
          </p:cNvPr>
          <p:cNvSpPr txBox="1">
            <a:spLocks noChangeAspect="1"/>
          </p:cNvSpPr>
          <p:nvPr/>
        </p:nvSpPr>
        <p:spPr>
          <a:xfrm>
            <a:off x="-9625" y="-1212"/>
            <a:ext cx="2781701" cy="338554"/>
          </a:xfrm>
          <a:prstGeom prst="rect">
            <a:avLst/>
          </a:prstGeom>
          <a:solidFill>
            <a:schemeClr val="accent5">
              <a:lumMod val="20000"/>
              <a:lumOff val="80000"/>
            </a:schemeClr>
          </a:solid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デバイスの添付文書の登録</a:t>
            </a:r>
          </a:p>
        </p:txBody>
      </p:sp>
      <p:pic>
        <p:nvPicPr>
          <p:cNvPr id="3" name="図 2">
            <a:extLst>
              <a:ext uri="{FF2B5EF4-FFF2-40B4-BE49-F238E27FC236}">
                <a16:creationId xmlns:a16="http://schemas.microsoft.com/office/drawing/2014/main" id="{9ACF58DD-DC71-951E-56D9-17A03517E71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08217" y="1473137"/>
            <a:ext cx="11151173" cy="4921503"/>
          </a:xfrm>
          <a:prstGeom prst="rect">
            <a:avLst/>
          </a:prstGeom>
        </p:spPr>
      </p:pic>
      <p:sp>
        <p:nvSpPr>
          <p:cNvPr id="8" name="テキスト ボックス 7">
            <a:extLst>
              <a:ext uri="{FF2B5EF4-FFF2-40B4-BE49-F238E27FC236}">
                <a16:creationId xmlns:a16="http://schemas.microsoft.com/office/drawing/2014/main" id="{2A33CC7D-F454-174F-9287-C06B549761A4}"/>
              </a:ext>
            </a:extLst>
          </p:cNvPr>
          <p:cNvSpPr txBox="1"/>
          <p:nvPr/>
        </p:nvSpPr>
        <p:spPr>
          <a:xfrm>
            <a:off x="308217" y="446516"/>
            <a:ext cx="10568919" cy="646331"/>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登録画面で添付文書情報をクリックすると、下の画面が表示されます。</a:t>
            </a:r>
            <a:endParaRPr lang="en-US" altLang="ja-JP" sz="1800" dirty="0">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主な機能として取り込みデータの検索機能、新規登録、</a:t>
            </a:r>
            <a:r>
              <a:rPr lang="en-US" altLang="ja-JP" sz="1800" dirty="0">
                <a:latin typeface="メイリオ" panose="020B0604030504040204" pitchFamily="50" charset="-128"/>
                <a:ea typeface="メイリオ" panose="020B0604030504040204" pitchFamily="50" charset="-128"/>
              </a:rPr>
              <a:t>CSV</a:t>
            </a:r>
            <a:r>
              <a:rPr lang="ja-JP" altLang="en-US" sz="1800" dirty="0">
                <a:latin typeface="メイリオ" panose="020B0604030504040204" pitchFamily="50" charset="-128"/>
                <a:ea typeface="メイリオ" panose="020B0604030504040204" pitchFamily="50" charset="-128"/>
              </a:rPr>
              <a:t>取り込み、データ一覧表示になります。</a:t>
            </a:r>
            <a:endParaRPr lang="en-US" altLang="ja-JP" sz="1800" dirty="0">
              <a:latin typeface="メイリオ" panose="020B0604030504040204" pitchFamily="50" charset="-128"/>
              <a:ea typeface="メイリオ" panose="020B0604030504040204" pitchFamily="50" charset="-128"/>
            </a:endParaRPr>
          </a:p>
        </p:txBody>
      </p:sp>
      <p:cxnSp>
        <p:nvCxnSpPr>
          <p:cNvPr id="13" name="直線矢印コネクタ 12">
            <a:extLst>
              <a:ext uri="{FF2B5EF4-FFF2-40B4-BE49-F238E27FC236}">
                <a16:creationId xmlns:a16="http://schemas.microsoft.com/office/drawing/2014/main" id="{6F48C0CD-7EC9-08E6-3339-575D35363469}"/>
              </a:ext>
            </a:extLst>
          </p:cNvPr>
          <p:cNvCxnSpPr>
            <a:cxnSpLocks/>
          </p:cNvCxnSpPr>
          <p:nvPr/>
        </p:nvCxnSpPr>
        <p:spPr>
          <a:xfrm flipH="1">
            <a:off x="3031957" y="2435192"/>
            <a:ext cx="1684421" cy="2938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8A49F2D3-5B45-6E01-853F-898F2E42E627}"/>
              </a:ext>
            </a:extLst>
          </p:cNvPr>
          <p:cNvSpPr txBox="1"/>
          <p:nvPr/>
        </p:nvSpPr>
        <p:spPr>
          <a:xfrm>
            <a:off x="4716378" y="2250526"/>
            <a:ext cx="7045694" cy="369332"/>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添付文書の承認番号で登録されている添付文書を検索</a:t>
            </a:r>
            <a:endParaRPr lang="en-US" altLang="ja-JP" sz="18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527F0406-6DB3-DCDA-777B-5E223F3285E3}"/>
              </a:ext>
            </a:extLst>
          </p:cNvPr>
          <p:cNvSpPr txBox="1"/>
          <p:nvPr/>
        </p:nvSpPr>
        <p:spPr>
          <a:xfrm>
            <a:off x="3031957" y="3130136"/>
            <a:ext cx="7045694" cy="369332"/>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添付文書の新規登録</a:t>
            </a:r>
            <a:endParaRPr lang="en-US" altLang="ja-JP" sz="1800" dirty="0">
              <a:latin typeface="メイリオ" panose="020B0604030504040204" pitchFamily="50" charset="-128"/>
              <a:ea typeface="メイリオ" panose="020B0604030504040204" pitchFamily="50" charset="-128"/>
            </a:endParaRPr>
          </a:p>
        </p:txBody>
      </p:sp>
      <p:cxnSp>
        <p:nvCxnSpPr>
          <p:cNvPr id="20" name="直線矢印コネクタ 19">
            <a:extLst>
              <a:ext uri="{FF2B5EF4-FFF2-40B4-BE49-F238E27FC236}">
                <a16:creationId xmlns:a16="http://schemas.microsoft.com/office/drawing/2014/main" id="{59761A27-3BBC-6593-CBB9-D0F936037552}"/>
              </a:ext>
            </a:extLst>
          </p:cNvPr>
          <p:cNvCxnSpPr>
            <a:cxnSpLocks/>
          </p:cNvCxnSpPr>
          <p:nvPr/>
        </p:nvCxnSpPr>
        <p:spPr>
          <a:xfrm flipH="1">
            <a:off x="4607653" y="3644900"/>
            <a:ext cx="209028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55E748D2-4398-B3B6-EEB4-9188C5DBB6FC}"/>
              </a:ext>
            </a:extLst>
          </p:cNvPr>
          <p:cNvSpPr txBox="1"/>
          <p:nvPr/>
        </p:nvSpPr>
        <p:spPr>
          <a:xfrm>
            <a:off x="6697940" y="3519387"/>
            <a:ext cx="3365635" cy="369332"/>
          </a:xfrm>
          <a:prstGeom prst="rect">
            <a:avLst/>
          </a:prstGeom>
          <a:noFill/>
        </p:spPr>
        <p:txBody>
          <a:bodyPr wrap="square" rtlCol="0">
            <a:spAutoFit/>
          </a:bodyPr>
          <a:lstStyle/>
          <a:p>
            <a:r>
              <a:rPr lang="en-US" altLang="ja-JP" sz="1800" dirty="0">
                <a:latin typeface="メイリオ" panose="020B0604030504040204" pitchFamily="50" charset="-128"/>
                <a:ea typeface="メイリオ" panose="020B0604030504040204" pitchFamily="50" charset="-128"/>
              </a:rPr>
              <a:t>CSV</a:t>
            </a:r>
            <a:r>
              <a:rPr lang="ja-JP" altLang="en-US" sz="1800" dirty="0">
                <a:latin typeface="メイリオ" panose="020B0604030504040204" pitchFamily="50" charset="-128"/>
                <a:ea typeface="メイリオ" panose="020B0604030504040204" pitchFamily="50" charset="-128"/>
              </a:rPr>
              <a:t>ファイルの取り込み</a:t>
            </a:r>
            <a:endParaRPr lang="en-US" altLang="ja-JP" sz="18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720794F7-E9CC-905A-8B3E-57EE7E82C0B6}"/>
              </a:ext>
            </a:extLst>
          </p:cNvPr>
          <p:cNvCxnSpPr>
            <a:cxnSpLocks/>
          </p:cNvCxnSpPr>
          <p:nvPr/>
        </p:nvCxnSpPr>
        <p:spPr>
          <a:xfrm flipH="1" flipV="1">
            <a:off x="5883802" y="5429600"/>
            <a:ext cx="1136222" cy="9818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88F1B20-1E0D-B2CA-4F3B-4C2FAF5BD6F9}"/>
              </a:ext>
            </a:extLst>
          </p:cNvPr>
          <p:cNvSpPr txBox="1"/>
          <p:nvPr/>
        </p:nvSpPr>
        <p:spPr>
          <a:xfrm>
            <a:off x="7020024" y="6394640"/>
            <a:ext cx="3365635" cy="369332"/>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登録されているデータ一覧</a:t>
            </a:r>
            <a:endParaRPr lang="en-US" altLang="ja-JP" sz="1800" dirty="0">
              <a:latin typeface="メイリオ" panose="020B0604030504040204" pitchFamily="50" charset="-128"/>
              <a:ea typeface="メイリオ" panose="020B0604030504040204" pitchFamily="50" charset="-128"/>
            </a:endParaRPr>
          </a:p>
        </p:txBody>
      </p:sp>
      <p:cxnSp>
        <p:nvCxnSpPr>
          <p:cNvPr id="5" name="直線矢印コネクタ 4">
            <a:extLst>
              <a:ext uri="{FF2B5EF4-FFF2-40B4-BE49-F238E27FC236}">
                <a16:creationId xmlns:a16="http://schemas.microsoft.com/office/drawing/2014/main" id="{21941CBF-13CA-943E-F4C5-67630CE047FC}"/>
              </a:ext>
            </a:extLst>
          </p:cNvPr>
          <p:cNvCxnSpPr>
            <a:cxnSpLocks/>
            <a:stCxn id="19" idx="1"/>
          </p:cNvCxnSpPr>
          <p:nvPr/>
        </p:nvCxnSpPr>
        <p:spPr>
          <a:xfrm flipH="1" flipV="1">
            <a:off x="1650218" y="3307348"/>
            <a:ext cx="13817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9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5FB4640-2BDB-2DED-6676-D3B40538F5C9}"/>
              </a:ext>
            </a:extLst>
          </p:cNvPr>
          <p:cNvSpPr txBox="1">
            <a:spLocks noChangeAspect="1"/>
          </p:cNvSpPr>
          <p:nvPr/>
        </p:nvSpPr>
        <p:spPr>
          <a:xfrm>
            <a:off x="-9625" y="-1212"/>
            <a:ext cx="2781701" cy="338554"/>
          </a:xfrm>
          <a:prstGeom prst="rect">
            <a:avLst/>
          </a:prstGeom>
          <a:solidFill>
            <a:schemeClr val="accent5">
              <a:lumMod val="20000"/>
              <a:lumOff val="80000"/>
            </a:schemeClr>
          </a:solid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デバイスの添付文書一覧</a:t>
            </a:r>
          </a:p>
        </p:txBody>
      </p:sp>
      <p:pic>
        <p:nvPicPr>
          <p:cNvPr id="3" name="図 2">
            <a:extLst>
              <a:ext uri="{FF2B5EF4-FFF2-40B4-BE49-F238E27FC236}">
                <a16:creationId xmlns:a16="http://schemas.microsoft.com/office/drawing/2014/main" id="{9ACF58DD-DC71-951E-56D9-17A03517E71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10804" r="56153" b="55557"/>
          <a:stretch/>
        </p:blipFill>
        <p:spPr>
          <a:xfrm>
            <a:off x="254721" y="1791297"/>
            <a:ext cx="4889425" cy="1655545"/>
          </a:xfrm>
          <a:prstGeom prst="rect">
            <a:avLst/>
          </a:prstGeom>
        </p:spPr>
      </p:pic>
      <p:sp>
        <p:nvSpPr>
          <p:cNvPr id="8" name="テキスト ボックス 7">
            <a:extLst>
              <a:ext uri="{FF2B5EF4-FFF2-40B4-BE49-F238E27FC236}">
                <a16:creationId xmlns:a16="http://schemas.microsoft.com/office/drawing/2014/main" id="{2A33CC7D-F454-174F-9287-C06B549761A4}"/>
              </a:ext>
            </a:extLst>
          </p:cNvPr>
          <p:cNvSpPr txBox="1"/>
          <p:nvPr/>
        </p:nvSpPr>
        <p:spPr>
          <a:xfrm>
            <a:off x="308217" y="446516"/>
            <a:ext cx="11726287" cy="1477328"/>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「新規添付文書の登録」をクリックすると、右の新規登録ページが表示されますので、テキストを入力のうえ、</a:t>
            </a:r>
            <a:endParaRPr lang="en-US" altLang="ja-JP" dirty="0">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登録します。</a:t>
            </a:r>
            <a:endParaRPr lang="en-US" altLang="ja-JP" sz="1800" dirty="0">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なお、ファイルを選択して</a:t>
            </a:r>
            <a:r>
              <a:rPr lang="en-US" altLang="ja-JP" sz="1800" dirty="0">
                <a:latin typeface="メイリオ" panose="020B0604030504040204" pitchFamily="50" charset="-128"/>
                <a:ea typeface="メイリオ" panose="020B0604030504040204" pitchFamily="50" charset="-128"/>
              </a:rPr>
              <a:t>CSV</a:t>
            </a:r>
            <a:r>
              <a:rPr lang="ja-JP" altLang="en-US" sz="1800" dirty="0">
                <a:latin typeface="メイリオ" panose="020B0604030504040204" pitchFamily="50" charset="-128"/>
                <a:ea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rPr>
              <a:t>1</a:t>
            </a:r>
            <a:r>
              <a:rPr lang="ja-JP" altLang="en-US" sz="1800" dirty="0">
                <a:latin typeface="メイリオ" panose="020B0604030504040204" pitchFamily="50" charset="-128"/>
                <a:ea typeface="メイリオ" panose="020B0604030504040204" pitchFamily="50" charset="-128"/>
              </a:rPr>
              <a:t>レコードのみ）を読み込むと、</a:t>
            </a:r>
            <a:r>
              <a:rPr lang="ja-JP" altLang="en-US" dirty="0">
                <a:latin typeface="メイリオ" panose="020B0604030504040204" pitchFamily="50" charset="-128"/>
                <a:ea typeface="メイリオ" panose="020B0604030504040204" pitchFamily="50" charset="-128"/>
              </a:rPr>
              <a:t>自動でそのデータが入力されますので、</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データを確認のうえ登録してください。</a:t>
            </a:r>
            <a:endParaRPr lang="en-US" altLang="ja-JP" dirty="0">
              <a:latin typeface="メイリオ" panose="020B0604030504040204" pitchFamily="50" charset="-128"/>
              <a:ea typeface="メイリオ" panose="020B0604030504040204" pitchFamily="50" charset="-128"/>
            </a:endParaRPr>
          </a:p>
          <a:p>
            <a:endParaRPr lang="en-US" altLang="ja-JP" sz="1800" dirty="0">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D372D20C-2FE3-F808-AAD9-3C9C7ACC0094}"/>
              </a:ext>
            </a:extLst>
          </p:cNvPr>
          <p:cNvSpPr/>
          <p:nvPr/>
        </p:nvSpPr>
        <p:spPr>
          <a:xfrm>
            <a:off x="418146" y="2826449"/>
            <a:ext cx="1482286" cy="482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36F3A3AE-663C-16FF-9D4E-3C0407264377}"/>
              </a:ext>
            </a:extLst>
          </p:cNvPr>
          <p:cNvPicPr>
            <a:picLocks noChangeAspect="1"/>
          </p:cNvPicPr>
          <p:nvPr/>
        </p:nvPicPr>
        <p:blipFill>
          <a:blip r:embed="rId4"/>
          <a:stretch>
            <a:fillRect/>
          </a:stretch>
        </p:blipFill>
        <p:spPr>
          <a:xfrm>
            <a:off x="6183883" y="1454084"/>
            <a:ext cx="5753396" cy="5181866"/>
          </a:xfrm>
          <a:prstGeom prst="rect">
            <a:avLst/>
          </a:prstGeom>
        </p:spPr>
      </p:pic>
      <p:cxnSp>
        <p:nvCxnSpPr>
          <p:cNvPr id="29" name="直線矢印コネクタ 28">
            <a:extLst>
              <a:ext uri="{FF2B5EF4-FFF2-40B4-BE49-F238E27FC236}">
                <a16:creationId xmlns:a16="http://schemas.microsoft.com/office/drawing/2014/main" id="{10547BD0-CBAA-8343-67FA-42B75F619871}"/>
              </a:ext>
            </a:extLst>
          </p:cNvPr>
          <p:cNvCxnSpPr>
            <a:cxnSpLocks/>
          </p:cNvCxnSpPr>
          <p:nvPr/>
        </p:nvCxnSpPr>
        <p:spPr>
          <a:xfrm>
            <a:off x="1900432" y="3108961"/>
            <a:ext cx="41955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70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5FB4640-2BDB-2DED-6676-D3B40538F5C9}"/>
              </a:ext>
            </a:extLst>
          </p:cNvPr>
          <p:cNvSpPr txBox="1">
            <a:spLocks noChangeAspect="1"/>
          </p:cNvSpPr>
          <p:nvPr/>
        </p:nvSpPr>
        <p:spPr>
          <a:xfrm>
            <a:off x="-9625" y="-1212"/>
            <a:ext cx="2781701" cy="338554"/>
          </a:xfrm>
          <a:prstGeom prst="rect">
            <a:avLst/>
          </a:prstGeom>
          <a:solidFill>
            <a:schemeClr val="accent5">
              <a:lumMod val="20000"/>
              <a:lumOff val="80000"/>
            </a:schemeClr>
          </a:solid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添付文書　</a:t>
            </a:r>
            <a:r>
              <a:rPr lang="en-US" altLang="ja-JP" sz="1600" dirty="0">
                <a:latin typeface="メイリオ" panose="020B0604030504040204" pitchFamily="50" charset="-128"/>
                <a:ea typeface="メイリオ" panose="020B0604030504040204" pitchFamily="50" charset="-128"/>
              </a:rPr>
              <a:t>CSV</a:t>
            </a:r>
            <a:r>
              <a:rPr lang="ja-JP" altLang="en-US" sz="1600" dirty="0">
                <a:latin typeface="メイリオ" panose="020B0604030504040204" pitchFamily="50" charset="-128"/>
                <a:ea typeface="メイリオ" panose="020B0604030504040204" pitchFamily="50" charset="-128"/>
              </a:rPr>
              <a:t>取り込み</a:t>
            </a:r>
          </a:p>
        </p:txBody>
      </p:sp>
      <p:pic>
        <p:nvPicPr>
          <p:cNvPr id="3" name="図 2">
            <a:extLst>
              <a:ext uri="{FF2B5EF4-FFF2-40B4-BE49-F238E27FC236}">
                <a16:creationId xmlns:a16="http://schemas.microsoft.com/office/drawing/2014/main" id="{9ACF58DD-DC71-951E-56D9-17A03517E71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10161" r="52183" b="52289"/>
          <a:stretch/>
        </p:blipFill>
        <p:spPr>
          <a:xfrm>
            <a:off x="308217" y="1174281"/>
            <a:ext cx="5332187" cy="1848051"/>
          </a:xfrm>
          <a:prstGeom prst="rect">
            <a:avLst/>
          </a:prstGeom>
        </p:spPr>
      </p:pic>
      <p:sp>
        <p:nvSpPr>
          <p:cNvPr id="8" name="テキスト ボックス 7">
            <a:extLst>
              <a:ext uri="{FF2B5EF4-FFF2-40B4-BE49-F238E27FC236}">
                <a16:creationId xmlns:a16="http://schemas.microsoft.com/office/drawing/2014/main" id="{2A33CC7D-F454-174F-9287-C06B549761A4}"/>
              </a:ext>
            </a:extLst>
          </p:cNvPr>
          <p:cNvSpPr txBox="1"/>
          <p:nvPr/>
        </p:nvSpPr>
        <p:spPr>
          <a:xfrm>
            <a:off x="308217" y="446516"/>
            <a:ext cx="11559732" cy="646331"/>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複数データ</a:t>
            </a:r>
            <a:r>
              <a:rPr lang="en-US" altLang="ja-JP" sz="1800" dirty="0">
                <a:latin typeface="メイリオ" panose="020B0604030504040204" pitchFamily="50" charset="-128"/>
                <a:ea typeface="メイリオ" panose="020B0604030504040204" pitchFamily="50" charset="-128"/>
              </a:rPr>
              <a:t>CSV</a:t>
            </a:r>
            <a:r>
              <a:rPr lang="ja-JP" altLang="en-US" sz="1800" dirty="0">
                <a:latin typeface="メイリオ" panose="020B0604030504040204" pitchFamily="50" charset="-128"/>
                <a:ea typeface="メイリオ" panose="020B0604030504040204" pitchFamily="50" charset="-128"/>
              </a:rPr>
              <a:t>読み込みを行うことで、</a:t>
            </a:r>
            <a:r>
              <a:rPr lang="en-US" altLang="ja-JP" dirty="0">
                <a:latin typeface="メイリオ" panose="020B0604030504040204" pitchFamily="50" charset="-128"/>
                <a:ea typeface="メイリオ" panose="020B0604030504040204" pitchFamily="50" charset="-128"/>
              </a:rPr>
              <a:t>CSV</a:t>
            </a:r>
            <a:r>
              <a:rPr lang="ja-JP" altLang="en-US" dirty="0">
                <a:latin typeface="メイリオ" panose="020B0604030504040204" pitchFamily="50" charset="-128"/>
                <a:ea typeface="メイリオ" panose="020B0604030504040204" pitchFamily="50" charset="-128"/>
              </a:rPr>
              <a:t>のレコードをまとめて読み込むことができます。すべて取り込む場合は、</a:t>
            </a:r>
            <a:r>
              <a:rPr lang="ja-JP" altLang="en-US" sz="1800" dirty="0">
                <a:latin typeface="メイリオ" panose="020B0604030504040204" pitchFamily="50" charset="-128"/>
                <a:ea typeface="メイリオ" panose="020B0604030504040204" pitchFamily="50" charset="-128"/>
              </a:rPr>
              <a:t>添付文書まとめて登録をクリックして登録してください。</a:t>
            </a:r>
            <a:endParaRPr lang="en-US" altLang="ja-JP" sz="1800"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9DAEF3BD-1AE4-A032-2954-BD5E4DDCCD68}"/>
              </a:ext>
            </a:extLst>
          </p:cNvPr>
          <p:cNvSpPr/>
          <p:nvPr/>
        </p:nvSpPr>
        <p:spPr>
          <a:xfrm>
            <a:off x="418146" y="2582396"/>
            <a:ext cx="4259732" cy="482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BB564246-A34F-0034-7D1D-F4D2F6C0A0F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3961" y="3974952"/>
            <a:ext cx="11640148" cy="2883048"/>
          </a:xfrm>
          <a:prstGeom prst="rect">
            <a:avLst/>
          </a:prstGeom>
        </p:spPr>
      </p:pic>
      <p:cxnSp>
        <p:nvCxnSpPr>
          <p:cNvPr id="9" name="直線コネクタ 8">
            <a:extLst>
              <a:ext uri="{FF2B5EF4-FFF2-40B4-BE49-F238E27FC236}">
                <a16:creationId xmlns:a16="http://schemas.microsoft.com/office/drawing/2014/main" id="{ED5438A3-C7AA-4EE6-901E-D19EA2F9472C}"/>
              </a:ext>
            </a:extLst>
          </p:cNvPr>
          <p:cNvCxnSpPr/>
          <p:nvPr/>
        </p:nvCxnSpPr>
        <p:spPr>
          <a:xfrm>
            <a:off x="134754" y="6400802"/>
            <a:ext cx="148229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18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5FB4640-2BDB-2DED-6676-D3B40538F5C9}"/>
              </a:ext>
            </a:extLst>
          </p:cNvPr>
          <p:cNvSpPr txBox="1">
            <a:spLocks noChangeAspect="1"/>
          </p:cNvSpPr>
          <p:nvPr/>
        </p:nvSpPr>
        <p:spPr>
          <a:xfrm>
            <a:off x="-9625" y="-1212"/>
            <a:ext cx="2781701" cy="338554"/>
          </a:xfrm>
          <a:prstGeom prst="rect">
            <a:avLst/>
          </a:prstGeom>
          <a:solidFill>
            <a:schemeClr val="accent5">
              <a:lumMod val="20000"/>
              <a:lumOff val="80000"/>
            </a:schemeClr>
          </a:solid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添付文書　詳細画面</a:t>
            </a:r>
          </a:p>
        </p:txBody>
      </p:sp>
      <p:sp>
        <p:nvSpPr>
          <p:cNvPr id="8" name="テキスト ボックス 7">
            <a:extLst>
              <a:ext uri="{FF2B5EF4-FFF2-40B4-BE49-F238E27FC236}">
                <a16:creationId xmlns:a16="http://schemas.microsoft.com/office/drawing/2014/main" id="{2A33CC7D-F454-174F-9287-C06B549761A4}"/>
              </a:ext>
            </a:extLst>
          </p:cNvPr>
          <p:cNvSpPr txBox="1"/>
          <p:nvPr/>
        </p:nvSpPr>
        <p:spPr>
          <a:xfrm>
            <a:off x="308217" y="446516"/>
            <a:ext cx="11559732" cy="369332"/>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一覧画面で「詳細を見る」をクリックすると、詳細画面が表示され、そちらで編集が可能です。</a:t>
            </a:r>
            <a:endParaRPr lang="en-US" altLang="ja-JP" sz="18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EA30B356-FC84-6686-CCC2-364DB1FB3B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767090" y="1212245"/>
            <a:ext cx="7912507" cy="5054860"/>
          </a:xfrm>
          <a:prstGeom prst="rect">
            <a:avLst/>
          </a:prstGeom>
        </p:spPr>
      </p:pic>
    </p:spTree>
    <p:extLst>
      <p:ext uri="{BB962C8B-B14F-4D97-AF65-F5344CB8AC3E}">
        <p14:creationId xmlns:p14="http://schemas.microsoft.com/office/powerpoint/2010/main" val="3076233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9EBFC9D-5849-C365-15C0-3CA2928C0E92}"/>
              </a:ext>
            </a:extLst>
          </p:cNvPr>
          <p:cNvSpPr txBox="1"/>
          <p:nvPr/>
        </p:nvSpPr>
        <p:spPr>
          <a:xfrm>
            <a:off x="360292" y="572506"/>
            <a:ext cx="1930520" cy="523220"/>
          </a:xfrm>
          <a:prstGeom prst="rect">
            <a:avLst/>
          </a:prstGeom>
          <a:noFill/>
        </p:spPr>
        <p:txBody>
          <a:bodyPr wrap="square" rtlCol="0">
            <a:spAutoFit/>
          </a:bodyPr>
          <a:lstStyle/>
          <a:p>
            <a:r>
              <a:rPr kumimoji="1" lang="ja-JP" altLang="en-US" sz="2800" u="sng" dirty="0">
                <a:latin typeface="メイリオ" panose="020B0604030504040204" pitchFamily="50" charset="-128"/>
                <a:ea typeface="メイリオ" panose="020B0604030504040204" pitchFamily="50" charset="-128"/>
              </a:rPr>
              <a:t>登録機能</a:t>
            </a:r>
          </a:p>
        </p:txBody>
      </p:sp>
      <p:sp>
        <p:nvSpPr>
          <p:cNvPr id="2" name="テキスト ボックス 1">
            <a:extLst>
              <a:ext uri="{FF2B5EF4-FFF2-40B4-BE49-F238E27FC236}">
                <a16:creationId xmlns:a16="http://schemas.microsoft.com/office/drawing/2014/main" id="{33D9A1F8-4D6D-94E9-F788-FB66FE6DBAAD}"/>
              </a:ext>
            </a:extLst>
          </p:cNvPr>
          <p:cNvSpPr txBox="1"/>
          <p:nvPr/>
        </p:nvSpPr>
        <p:spPr>
          <a:xfrm>
            <a:off x="341042" y="1571931"/>
            <a:ext cx="7445796" cy="1569660"/>
          </a:xfrm>
          <a:prstGeom prst="rect">
            <a:avLst/>
          </a:prstGeom>
          <a:noFill/>
        </p:spPr>
        <p:txBody>
          <a:bodyPr wrap="square" rtlCol="0">
            <a:spAutoFit/>
          </a:bodyPr>
          <a:lstStyle/>
          <a:p>
            <a:pPr marL="457200" indent="-457200">
              <a:buFont typeface="Wingdings" panose="05000000000000000000" pitchFamily="2" charset="2"/>
              <a:buChar char="Ø"/>
            </a:pPr>
            <a:r>
              <a:rPr lang="ja-JP" altLang="en-US" sz="2400" b="1" dirty="0">
                <a:latin typeface="メイリオ" panose="020B0604030504040204" pitchFamily="50" charset="-128"/>
                <a:ea typeface="メイリオ" panose="020B0604030504040204" pitchFamily="50" charset="-128"/>
              </a:rPr>
              <a:t>患者さんの体内デバイス埋込情報</a:t>
            </a:r>
            <a:endParaRPr lang="en-US" altLang="ja-JP" sz="2400" b="1"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endParaRPr lang="en-US" altLang="ja-JP" sz="2400"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患者さんの検査情報</a:t>
            </a:r>
            <a:endParaRPr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2918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EC88DAB-9769-2C13-2F93-A94EDAAC26F5}"/>
              </a:ext>
            </a:extLst>
          </p:cNvPr>
          <p:cNvSpPr txBox="1">
            <a:spLocks noChangeAspect="1"/>
          </p:cNvSpPr>
          <p:nvPr/>
        </p:nvSpPr>
        <p:spPr>
          <a:xfrm>
            <a:off x="-9625" y="-1211"/>
            <a:ext cx="1415772"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システム紹介</a:t>
            </a:r>
          </a:p>
        </p:txBody>
      </p:sp>
      <p:sp>
        <p:nvSpPr>
          <p:cNvPr id="5" name="テキスト ボックス 4">
            <a:extLst>
              <a:ext uri="{FF2B5EF4-FFF2-40B4-BE49-F238E27FC236}">
                <a16:creationId xmlns:a16="http://schemas.microsoft.com/office/drawing/2014/main" id="{8B0D14E5-DF6E-A71A-5BAD-6C743102AA96}"/>
              </a:ext>
            </a:extLst>
          </p:cNvPr>
          <p:cNvSpPr txBox="1">
            <a:spLocks noChangeAspect="1"/>
          </p:cNvSpPr>
          <p:nvPr/>
        </p:nvSpPr>
        <p:spPr>
          <a:xfrm>
            <a:off x="412527" y="611634"/>
            <a:ext cx="11628678" cy="1815882"/>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　手術や治療によって体内に医療機器が入っている場合、マンモグラフィや</a:t>
            </a:r>
            <a:r>
              <a:rPr lang="en-US" altLang="ja-JP" sz="1600" dirty="0">
                <a:latin typeface="メイリオ" panose="020B0604030504040204" pitchFamily="50" charset="-128"/>
                <a:ea typeface="メイリオ" panose="020B0604030504040204" pitchFamily="50" charset="-128"/>
              </a:rPr>
              <a:t>MRI</a:t>
            </a:r>
            <a:r>
              <a:rPr lang="ja-JP" altLang="en-US" sz="1600" dirty="0">
                <a:latin typeface="メイリオ" panose="020B0604030504040204" pitchFamily="50" charset="-128"/>
                <a:ea typeface="メイリオ" panose="020B0604030504040204" pitchFamily="50" charset="-128"/>
              </a:rPr>
              <a:t>検査などができないことがあります。</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これは、マンモグラフィであれば圧迫により、</a:t>
            </a:r>
            <a:r>
              <a:rPr lang="en-US" altLang="ja-JP" sz="1600" dirty="0">
                <a:latin typeface="メイリオ" panose="020B0604030504040204" pitchFamily="50" charset="-128"/>
                <a:ea typeface="メイリオ" panose="020B0604030504040204" pitchFamily="50" charset="-128"/>
              </a:rPr>
              <a:t>MRI</a:t>
            </a:r>
            <a:r>
              <a:rPr lang="ja-JP" altLang="en-US" sz="1600" dirty="0">
                <a:latin typeface="メイリオ" panose="020B0604030504040204" pitchFamily="50" charset="-128"/>
                <a:ea typeface="メイリオ" panose="020B0604030504040204" pitchFamily="50" charset="-128"/>
              </a:rPr>
              <a:t>であれば磁場の影響によって体内機器に不具合が生じるからです。</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そのため、検査前の問診で事前に確認しなければなりません。しかし、見落としによって医療機器が入っていると知らずに検査をしてしまうことがあります。</a:t>
            </a:r>
            <a:endParaRPr lang="en-US" altLang="ja-JP" sz="1600" dirty="0">
              <a:latin typeface="メイリオ" panose="020B0604030504040204" pitchFamily="50" charset="-128"/>
              <a:ea typeface="メイリオ" panose="020B0604030504040204" pitchFamily="50" charset="-128"/>
            </a:endParaRPr>
          </a:p>
          <a:p>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そこで、検査する患者さんの体内医療機器と検査の可否まで把握できるシステムを開発しました。医療技術の進歩とともに様々な医療機器が埋め込まれている患者さんに対して、安全に検査を施行するためのシステムになります。</a:t>
            </a:r>
            <a:endParaRPr lang="en-US" altLang="ja-JP" sz="1600" dirty="0">
              <a:latin typeface="メイリオ" panose="020B0604030504040204" pitchFamily="50" charset="-128"/>
              <a:ea typeface="メイリオ" panose="020B0604030504040204" pitchFamily="50" charset="-128"/>
            </a:endParaRPr>
          </a:p>
        </p:txBody>
      </p:sp>
      <p:grpSp>
        <p:nvGrpSpPr>
          <p:cNvPr id="2" name="グループ化 1">
            <a:extLst>
              <a:ext uri="{FF2B5EF4-FFF2-40B4-BE49-F238E27FC236}">
                <a16:creationId xmlns:a16="http://schemas.microsoft.com/office/drawing/2014/main" id="{2893EEE8-D1FF-9EA3-619F-77C901C78053}"/>
              </a:ext>
            </a:extLst>
          </p:cNvPr>
          <p:cNvGrpSpPr>
            <a:grpSpLocks noChangeAspect="1"/>
          </p:cNvGrpSpPr>
          <p:nvPr/>
        </p:nvGrpSpPr>
        <p:grpSpPr>
          <a:xfrm>
            <a:off x="2630536" y="4141760"/>
            <a:ext cx="6930880" cy="2153865"/>
            <a:chOff x="2351412" y="4141767"/>
            <a:chExt cx="6123273" cy="1902889"/>
          </a:xfrm>
        </p:grpSpPr>
        <p:pic>
          <p:nvPicPr>
            <p:cNvPr id="1028" name="Picture 4" descr="フリー素材 | 健康診断用のブルーの検査着を着た笑顔の男性を描いたイラスト">
              <a:extLst>
                <a:ext uri="{FF2B5EF4-FFF2-40B4-BE49-F238E27FC236}">
                  <a16:creationId xmlns:a16="http://schemas.microsoft.com/office/drawing/2014/main" id="{436E1DD7-0DFF-9B36-A719-A981D556F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412" y="4279744"/>
              <a:ext cx="1607344" cy="1607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ペースメーカーのイラスト🎨【フリー素材】｜看護roo![カンゴルー]">
              <a:extLst>
                <a:ext uri="{FF2B5EF4-FFF2-40B4-BE49-F238E27FC236}">
                  <a16:creationId xmlns:a16="http://schemas.microsoft.com/office/drawing/2014/main" id="{459B58F1-4B6C-F973-6567-31EBB1560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782" y="4404632"/>
              <a:ext cx="576031" cy="5760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人工内耳のイラスト | かわいいフリー素材集 いらすとや">
              <a:extLst>
                <a:ext uri="{FF2B5EF4-FFF2-40B4-BE49-F238E27FC236}">
                  <a16:creationId xmlns:a16="http://schemas.microsoft.com/office/drawing/2014/main" id="{B464033A-83ED-46DD-DC7B-D44373C8F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9783" y="5237852"/>
              <a:ext cx="576031" cy="57603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F28B218C-C02D-DEA0-2EFD-51469C681978}"/>
                </a:ext>
              </a:extLst>
            </p:cNvPr>
            <p:cNvSpPr/>
            <p:nvPr/>
          </p:nvSpPr>
          <p:spPr>
            <a:xfrm>
              <a:off x="3958755" y="4141767"/>
              <a:ext cx="1133160" cy="1880171"/>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10" name="直線コネクタ 9">
              <a:extLst>
                <a:ext uri="{FF2B5EF4-FFF2-40B4-BE49-F238E27FC236}">
                  <a16:creationId xmlns:a16="http://schemas.microsoft.com/office/drawing/2014/main" id="{0CB1EB8A-EFA0-615D-D6A1-234DC1FC50BE}"/>
                </a:ext>
              </a:extLst>
            </p:cNvPr>
            <p:cNvCxnSpPr>
              <a:cxnSpLocks/>
            </p:cNvCxnSpPr>
            <p:nvPr/>
          </p:nvCxnSpPr>
          <p:spPr>
            <a:xfrm flipH="1">
              <a:off x="3390924" y="4141767"/>
              <a:ext cx="567833" cy="377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254A111-FA1B-0209-FAA5-AB1938FF9F69}"/>
                </a:ext>
              </a:extLst>
            </p:cNvPr>
            <p:cNvCxnSpPr>
              <a:cxnSpLocks/>
            </p:cNvCxnSpPr>
            <p:nvPr/>
          </p:nvCxnSpPr>
          <p:spPr>
            <a:xfrm flipH="1" flipV="1">
              <a:off x="3399043" y="5429417"/>
              <a:ext cx="559713" cy="592520"/>
            </a:xfrm>
            <a:prstGeom prst="line">
              <a:avLst/>
            </a:prstGeom>
          </p:spPr>
          <p:style>
            <a:lnRef idx="1">
              <a:schemeClr val="accent1"/>
            </a:lnRef>
            <a:fillRef idx="0">
              <a:schemeClr val="accent1"/>
            </a:fillRef>
            <a:effectRef idx="0">
              <a:schemeClr val="accent1"/>
            </a:effectRef>
            <a:fontRef idx="minor">
              <a:schemeClr val="tx1"/>
            </a:fontRef>
          </p:style>
        </p:cxnSp>
        <p:pic>
          <p:nvPicPr>
            <p:cNvPr id="1034" name="Picture 10" descr="添付文書イラスト／無料イラストなら「イラストAC」">
              <a:extLst>
                <a:ext uri="{FF2B5EF4-FFF2-40B4-BE49-F238E27FC236}">
                  <a16:creationId xmlns:a16="http://schemas.microsoft.com/office/drawing/2014/main" id="{75CE0C15-F10C-6163-058C-619581A4B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767" y="4279745"/>
              <a:ext cx="1055963" cy="792555"/>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D858A983-C345-E2D4-D427-7406DD333DC0}"/>
                </a:ext>
              </a:extLst>
            </p:cNvPr>
            <p:cNvSpPr/>
            <p:nvPr/>
          </p:nvSpPr>
          <p:spPr>
            <a:xfrm>
              <a:off x="6227580" y="4692646"/>
              <a:ext cx="816796" cy="623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1036" name="Picture 12" descr="OK」と「NG」のマーク | かわいいフリー素材集 いらすとや">
              <a:extLst>
                <a:ext uri="{FF2B5EF4-FFF2-40B4-BE49-F238E27FC236}">
                  <a16:creationId xmlns:a16="http://schemas.microsoft.com/office/drawing/2014/main" id="{D1F96668-D7CA-F8B5-C48A-D3596E6304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2018" b="60698"/>
            <a:stretch/>
          </p:blipFill>
          <p:spPr bwMode="auto">
            <a:xfrm>
              <a:off x="7461746" y="4404631"/>
              <a:ext cx="1012939" cy="580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OK」と「NG」のマーク | かわいいフリー素材集 いらすとや">
              <a:extLst>
                <a:ext uri="{FF2B5EF4-FFF2-40B4-BE49-F238E27FC236}">
                  <a16:creationId xmlns:a16="http://schemas.microsoft.com/office/drawing/2014/main" id="{3E43F2F8-59CD-C909-AE5F-4DDF6A73C5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541" r="278" b="56829"/>
            <a:stretch/>
          </p:blipFill>
          <p:spPr bwMode="auto">
            <a:xfrm>
              <a:off x="7457543" y="5406698"/>
              <a:ext cx="1017141" cy="6379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1746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B80FD51-6510-4409-49C9-B3F94DE2FFCC}"/>
              </a:ext>
            </a:extLst>
          </p:cNvPr>
          <p:cNvSpPr txBox="1">
            <a:spLocks noChangeAspect="1"/>
          </p:cNvSpPr>
          <p:nvPr/>
        </p:nvSpPr>
        <p:spPr>
          <a:xfrm>
            <a:off x="-9625" y="-1212"/>
            <a:ext cx="3619099" cy="338554"/>
          </a:xfrm>
          <a:prstGeom prst="rect">
            <a:avLst/>
          </a:prstGeom>
          <a:solidFill>
            <a:schemeClr val="accent5">
              <a:lumMod val="20000"/>
              <a:lumOff val="80000"/>
            </a:schemeClr>
          </a:solid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患者さんの体内デバイス情報登録</a:t>
            </a:r>
          </a:p>
        </p:txBody>
      </p:sp>
      <p:pic>
        <p:nvPicPr>
          <p:cNvPr id="6" name="図 5">
            <a:extLst>
              <a:ext uri="{FF2B5EF4-FFF2-40B4-BE49-F238E27FC236}">
                <a16:creationId xmlns:a16="http://schemas.microsoft.com/office/drawing/2014/main" id="{4FA36430-0AF1-181D-DBE7-19AA624E8FC4}"/>
              </a:ext>
            </a:extLst>
          </p:cNvPr>
          <p:cNvPicPr>
            <a:picLocks noChangeAspect="1"/>
          </p:cNvPicPr>
          <p:nvPr/>
        </p:nvPicPr>
        <p:blipFill>
          <a:blip r:embed="rId2"/>
          <a:stretch>
            <a:fillRect/>
          </a:stretch>
        </p:blipFill>
        <p:spPr>
          <a:xfrm>
            <a:off x="291599" y="1444159"/>
            <a:ext cx="11570295" cy="5124713"/>
          </a:xfrm>
          <a:prstGeom prst="rect">
            <a:avLst/>
          </a:prstGeom>
        </p:spPr>
      </p:pic>
      <p:sp>
        <p:nvSpPr>
          <p:cNvPr id="7" name="テキスト ボックス 6">
            <a:extLst>
              <a:ext uri="{FF2B5EF4-FFF2-40B4-BE49-F238E27FC236}">
                <a16:creationId xmlns:a16="http://schemas.microsoft.com/office/drawing/2014/main" id="{50EB57C4-D74D-00D2-DD43-ED86FF7B059B}"/>
              </a:ext>
            </a:extLst>
          </p:cNvPr>
          <p:cNvSpPr txBox="1"/>
          <p:nvPr/>
        </p:nvSpPr>
        <p:spPr>
          <a:xfrm>
            <a:off x="346717" y="571641"/>
            <a:ext cx="1155973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仕様は、添付文書登録と同じであるため、詳細な説明を省略します。</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66056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D087572-9D84-70BE-9C38-A4B32912D9D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50751" y="1170255"/>
            <a:ext cx="6654040" cy="5308066"/>
          </a:xfrm>
          <a:prstGeom prst="rect">
            <a:avLst/>
          </a:prstGeom>
        </p:spPr>
      </p:pic>
      <p:sp>
        <p:nvSpPr>
          <p:cNvPr id="6" name="テキスト ボックス 5">
            <a:extLst>
              <a:ext uri="{FF2B5EF4-FFF2-40B4-BE49-F238E27FC236}">
                <a16:creationId xmlns:a16="http://schemas.microsoft.com/office/drawing/2014/main" id="{1E18F976-589F-FBA7-AF5E-102243CFE42E}"/>
              </a:ext>
            </a:extLst>
          </p:cNvPr>
          <p:cNvSpPr txBox="1">
            <a:spLocks noChangeAspect="1"/>
          </p:cNvSpPr>
          <p:nvPr/>
        </p:nvSpPr>
        <p:spPr>
          <a:xfrm>
            <a:off x="-9625" y="-1212"/>
            <a:ext cx="4156323" cy="338554"/>
          </a:xfrm>
          <a:prstGeom prst="rect">
            <a:avLst/>
          </a:prstGeom>
          <a:solidFill>
            <a:schemeClr val="accent5">
              <a:lumMod val="20000"/>
              <a:lumOff val="80000"/>
            </a:schemeClr>
          </a:solid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患者さんの体内デバイス登録時の注意点</a:t>
            </a:r>
          </a:p>
        </p:txBody>
      </p:sp>
      <p:sp>
        <p:nvSpPr>
          <p:cNvPr id="10" name="テキスト ボックス 9">
            <a:extLst>
              <a:ext uri="{FF2B5EF4-FFF2-40B4-BE49-F238E27FC236}">
                <a16:creationId xmlns:a16="http://schemas.microsoft.com/office/drawing/2014/main" id="{BF4D9866-5381-CFCF-E69A-CA0D8D4067ED}"/>
              </a:ext>
            </a:extLst>
          </p:cNvPr>
          <p:cNvSpPr txBox="1"/>
          <p:nvPr/>
        </p:nvSpPr>
        <p:spPr>
          <a:xfrm>
            <a:off x="349324" y="569132"/>
            <a:ext cx="4245073" cy="369332"/>
          </a:xfrm>
          <a:prstGeom prst="rect">
            <a:avLst/>
          </a:prstGeom>
          <a:noFill/>
        </p:spPr>
        <p:txBody>
          <a:bodyPr wrap="none" rtlCol="0">
            <a:spAutoFit/>
          </a:bodyPr>
          <a:lstStyle/>
          <a:p>
            <a:r>
              <a:rPr kumimoji="1" lang="ja-JP" altLang="en-US" dirty="0"/>
              <a:t>患者</a:t>
            </a:r>
            <a:r>
              <a:rPr kumimoji="1" lang="en-US" altLang="ja-JP" dirty="0"/>
              <a:t>ID</a:t>
            </a:r>
            <a:r>
              <a:rPr kumimoji="1" lang="ja-JP" altLang="en-US" dirty="0"/>
              <a:t>は数字</a:t>
            </a:r>
            <a:r>
              <a:rPr kumimoji="1" lang="en-US" altLang="ja-JP" dirty="0"/>
              <a:t>8</a:t>
            </a:r>
            <a:r>
              <a:rPr kumimoji="1" lang="ja-JP" altLang="en-US" dirty="0"/>
              <a:t>桁</a:t>
            </a:r>
            <a:r>
              <a:rPr lang="ja-JP" altLang="en-US" dirty="0"/>
              <a:t>で入力してください。</a:t>
            </a:r>
            <a:endParaRPr kumimoji="1" lang="ja-JP" altLang="en-US" dirty="0"/>
          </a:p>
        </p:txBody>
      </p:sp>
      <p:sp>
        <p:nvSpPr>
          <p:cNvPr id="11" name="正方形/長方形 10">
            <a:extLst>
              <a:ext uri="{FF2B5EF4-FFF2-40B4-BE49-F238E27FC236}">
                <a16:creationId xmlns:a16="http://schemas.microsoft.com/office/drawing/2014/main" id="{CABBDCC5-9369-B72D-43A8-37B9507B4487}"/>
              </a:ext>
            </a:extLst>
          </p:cNvPr>
          <p:cNvSpPr/>
          <p:nvPr/>
        </p:nvSpPr>
        <p:spPr>
          <a:xfrm>
            <a:off x="2373330" y="2582396"/>
            <a:ext cx="2054832" cy="482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684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9EBFC9D-5849-C365-15C0-3CA2928C0E92}"/>
              </a:ext>
            </a:extLst>
          </p:cNvPr>
          <p:cNvSpPr txBox="1"/>
          <p:nvPr/>
        </p:nvSpPr>
        <p:spPr>
          <a:xfrm>
            <a:off x="360292" y="572506"/>
            <a:ext cx="1930520" cy="523220"/>
          </a:xfrm>
          <a:prstGeom prst="rect">
            <a:avLst/>
          </a:prstGeom>
          <a:noFill/>
        </p:spPr>
        <p:txBody>
          <a:bodyPr wrap="square" rtlCol="0">
            <a:spAutoFit/>
          </a:bodyPr>
          <a:lstStyle/>
          <a:p>
            <a:r>
              <a:rPr kumimoji="1" lang="ja-JP" altLang="en-US" sz="2800" u="sng" dirty="0">
                <a:latin typeface="メイリオ" panose="020B0604030504040204" pitchFamily="50" charset="-128"/>
                <a:ea typeface="メイリオ" panose="020B0604030504040204" pitchFamily="50" charset="-128"/>
              </a:rPr>
              <a:t>登録機能</a:t>
            </a:r>
          </a:p>
        </p:txBody>
      </p:sp>
      <p:sp>
        <p:nvSpPr>
          <p:cNvPr id="2" name="テキスト ボックス 1">
            <a:extLst>
              <a:ext uri="{FF2B5EF4-FFF2-40B4-BE49-F238E27FC236}">
                <a16:creationId xmlns:a16="http://schemas.microsoft.com/office/drawing/2014/main" id="{33D9A1F8-4D6D-94E9-F788-FB66FE6DBAAD}"/>
              </a:ext>
            </a:extLst>
          </p:cNvPr>
          <p:cNvSpPr txBox="1"/>
          <p:nvPr/>
        </p:nvSpPr>
        <p:spPr>
          <a:xfrm>
            <a:off x="341042" y="1571931"/>
            <a:ext cx="7445796" cy="830997"/>
          </a:xfrm>
          <a:prstGeom prst="rect">
            <a:avLst/>
          </a:prstGeom>
          <a:noFill/>
        </p:spPr>
        <p:txBody>
          <a:bodyPr wrap="square" rtlCol="0">
            <a:spAutoFit/>
          </a:bodyPr>
          <a:lstStyle/>
          <a:p>
            <a:pPr marL="457200" indent="-457200">
              <a:buFont typeface="Wingdings" panose="05000000000000000000" pitchFamily="2" charset="2"/>
              <a:buChar char="Ø"/>
            </a:pPr>
            <a:r>
              <a:rPr lang="ja-JP" altLang="en-US" sz="2400" b="1" dirty="0">
                <a:latin typeface="メイリオ" panose="020B0604030504040204" pitchFamily="50" charset="-128"/>
                <a:ea typeface="メイリオ" panose="020B0604030504040204" pitchFamily="50" charset="-128"/>
              </a:rPr>
              <a:t>患者さんの検査情報</a:t>
            </a:r>
            <a:endParaRPr lang="en-US" altLang="ja-JP" sz="2400" b="1"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23304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D252282-F0B9-6862-C9C8-E744501FD7A5}"/>
              </a:ext>
            </a:extLst>
          </p:cNvPr>
          <p:cNvSpPr txBox="1">
            <a:spLocks noChangeAspect="1"/>
          </p:cNvSpPr>
          <p:nvPr/>
        </p:nvSpPr>
        <p:spPr>
          <a:xfrm>
            <a:off x="-9625" y="-1212"/>
            <a:ext cx="3619099" cy="338554"/>
          </a:xfrm>
          <a:prstGeom prst="rect">
            <a:avLst/>
          </a:prstGeom>
          <a:solidFill>
            <a:schemeClr val="accent5">
              <a:lumMod val="20000"/>
              <a:lumOff val="80000"/>
            </a:schemeClr>
          </a:solid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患者さんの検査情報登録</a:t>
            </a:r>
          </a:p>
        </p:txBody>
      </p:sp>
      <p:sp>
        <p:nvSpPr>
          <p:cNvPr id="6" name="テキスト ボックス 5">
            <a:extLst>
              <a:ext uri="{FF2B5EF4-FFF2-40B4-BE49-F238E27FC236}">
                <a16:creationId xmlns:a16="http://schemas.microsoft.com/office/drawing/2014/main" id="{07AE0982-44A9-2FA6-E2C5-CCEAFA289240}"/>
              </a:ext>
            </a:extLst>
          </p:cNvPr>
          <p:cNvSpPr txBox="1"/>
          <p:nvPr/>
        </p:nvSpPr>
        <p:spPr>
          <a:xfrm>
            <a:off x="346717" y="562016"/>
            <a:ext cx="1155973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仕様は、添付文書登録と同じであるため、説明を省略します。</a:t>
            </a:r>
            <a:endParaRPr lang="en-US" altLang="ja-JP" sz="1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02707B83-A13F-4F21-463C-3C384DF5DE0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73088" y="1451879"/>
            <a:ext cx="11487740" cy="4959605"/>
          </a:xfrm>
          <a:prstGeom prst="rect">
            <a:avLst/>
          </a:prstGeom>
        </p:spPr>
      </p:pic>
    </p:spTree>
    <p:extLst>
      <p:ext uri="{BB962C8B-B14F-4D97-AF65-F5344CB8AC3E}">
        <p14:creationId xmlns:p14="http://schemas.microsoft.com/office/powerpoint/2010/main" val="223693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0D2377A-350E-959D-EDE2-9151C67D519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332859" y="1302307"/>
            <a:ext cx="5505733" cy="5454930"/>
          </a:xfrm>
          <a:prstGeom prst="rect">
            <a:avLst/>
          </a:prstGeom>
        </p:spPr>
      </p:pic>
      <p:sp>
        <p:nvSpPr>
          <p:cNvPr id="6" name="テキスト ボックス 5">
            <a:extLst>
              <a:ext uri="{FF2B5EF4-FFF2-40B4-BE49-F238E27FC236}">
                <a16:creationId xmlns:a16="http://schemas.microsoft.com/office/drawing/2014/main" id="{F87C8BE1-1123-F8AA-F17A-A5037DE7293D}"/>
              </a:ext>
            </a:extLst>
          </p:cNvPr>
          <p:cNvSpPr txBox="1">
            <a:spLocks noChangeAspect="1"/>
          </p:cNvSpPr>
          <p:nvPr/>
        </p:nvSpPr>
        <p:spPr>
          <a:xfrm>
            <a:off x="-9625" y="-1212"/>
            <a:ext cx="3619099" cy="338554"/>
          </a:xfrm>
          <a:prstGeom prst="rect">
            <a:avLst/>
          </a:prstGeom>
          <a:solidFill>
            <a:schemeClr val="accent5">
              <a:lumMod val="20000"/>
              <a:lumOff val="80000"/>
            </a:schemeClr>
          </a:solid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患者さんの検査情報登録時の注意点</a:t>
            </a:r>
          </a:p>
        </p:txBody>
      </p:sp>
      <p:sp>
        <p:nvSpPr>
          <p:cNvPr id="7" name="テキスト ボックス 6">
            <a:extLst>
              <a:ext uri="{FF2B5EF4-FFF2-40B4-BE49-F238E27FC236}">
                <a16:creationId xmlns:a16="http://schemas.microsoft.com/office/drawing/2014/main" id="{D1AEF1DA-BFD5-E7FA-B74D-EEAD420B7046}"/>
              </a:ext>
            </a:extLst>
          </p:cNvPr>
          <p:cNvSpPr txBox="1"/>
          <p:nvPr/>
        </p:nvSpPr>
        <p:spPr>
          <a:xfrm>
            <a:off x="357230" y="562015"/>
            <a:ext cx="11559732" cy="646331"/>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予約時間は</a:t>
            </a:r>
            <a:r>
              <a:rPr lang="en-US" altLang="ja-JP" sz="1800" dirty="0">
                <a:latin typeface="メイリオ" panose="020B0604030504040204" pitchFamily="50" charset="-128"/>
                <a:ea typeface="メイリオ" panose="020B0604030504040204" pitchFamily="50" charset="-128"/>
              </a:rPr>
              <a:t>9</a:t>
            </a:r>
            <a:r>
              <a:rPr lang="ja-JP" altLang="en-US" sz="1800" dirty="0">
                <a:latin typeface="メイリオ" panose="020B0604030504040204" pitchFamily="50" charset="-128"/>
                <a:ea typeface="メイリオ" panose="020B0604030504040204" pitchFamily="50" charset="-128"/>
              </a:rPr>
              <a:t>時から</a:t>
            </a:r>
            <a:r>
              <a:rPr lang="en-US" altLang="ja-JP" sz="1800" dirty="0">
                <a:latin typeface="メイリオ" panose="020B0604030504040204" pitchFamily="50" charset="-128"/>
                <a:ea typeface="メイリオ" panose="020B0604030504040204" pitchFamily="50" charset="-128"/>
              </a:rPr>
              <a:t>17</a:t>
            </a:r>
            <a:r>
              <a:rPr lang="ja-JP" altLang="en-US" sz="1800" dirty="0">
                <a:latin typeface="メイリオ" panose="020B0604030504040204" pitchFamily="50" charset="-128"/>
                <a:ea typeface="メイリオ" panose="020B0604030504040204" pitchFamily="50" charset="-128"/>
              </a:rPr>
              <a:t>時で設定してください。</a:t>
            </a:r>
            <a:endParaRPr lang="en-US" altLang="ja-JP" sz="1800"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患者</a:t>
            </a:r>
            <a:r>
              <a:rPr lang="en-US" altLang="ja-JP" dirty="0">
                <a:latin typeface="メイリオ" panose="020B0604030504040204" pitchFamily="50" charset="-128"/>
                <a:ea typeface="メイリオ" panose="020B0604030504040204" pitchFamily="50" charset="-128"/>
              </a:rPr>
              <a:t>Id</a:t>
            </a:r>
            <a:r>
              <a:rPr lang="ja-JP" altLang="en-US" dirty="0">
                <a:latin typeface="メイリオ" panose="020B0604030504040204" pitchFamily="50" charset="-128"/>
                <a:ea typeface="メイリオ" panose="020B0604030504040204" pitchFamily="50" charset="-128"/>
              </a:rPr>
              <a:t>は</a:t>
            </a:r>
            <a:r>
              <a:rPr lang="en-US" altLang="ja-JP" dirty="0">
                <a:latin typeface="メイリオ" panose="020B0604030504040204" pitchFamily="50" charset="-128"/>
                <a:ea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rPr>
              <a:t>桁の数字で入力してください。</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6219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3D9A1F8-4D6D-94E9-F788-FB66FE6DBAAD}"/>
              </a:ext>
            </a:extLst>
          </p:cNvPr>
          <p:cNvSpPr txBox="1"/>
          <p:nvPr/>
        </p:nvSpPr>
        <p:spPr>
          <a:xfrm>
            <a:off x="4379969" y="3531900"/>
            <a:ext cx="3432061" cy="584775"/>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rPr>
              <a:t>CSV</a:t>
            </a:r>
            <a:r>
              <a:rPr lang="ja-JP" altLang="en-US" sz="3200" dirty="0">
                <a:latin typeface="メイリオ" panose="020B0604030504040204" pitchFamily="50" charset="-128"/>
                <a:ea typeface="メイリオ" panose="020B0604030504040204" pitchFamily="50" charset="-128"/>
              </a:rPr>
              <a:t>データの作成</a:t>
            </a:r>
            <a:endParaRPr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09558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EB4ADA6-1368-7FF1-FFAD-C488D53347DD}"/>
              </a:ext>
            </a:extLst>
          </p:cNvPr>
          <p:cNvSpPr txBox="1">
            <a:spLocks noChangeAspect="1"/>
          </p:cNvSpPr>
          <p:nvPr/>
        </p:nvSpPr>
        <p:spPr>
          <a:xfrm>
            <a:off x="-9625" y="-1212"/>
            <a:ext cx="3619099" cy="338554"/>
          </a:xfrm>
          <a:prstGeom prst="rect">
            <a:avLst/>
          </a:prstGeom>
          <a:solidFill>
            <a:schemeClr val="accent5">
              <a:lumMod val="20000"/>
              <a:lumOff val="80000"/>
            </a:schemeClr>
          </a:solid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CSV</a:t>
            </a:r>
            <a:r>
              <a:rPr lang="ja-JP" altLang="en-US" sz="1600" dirty="0">
                <a:latin typeface="メイリオ" panose="020B0604030504040204" pitchFamily="50" charset="-128"/>
                <a:ea typeface="メイリオ" panose="020B0604030504040204" pitchFamily="50" charset="-128"/>
              </a:rPr>
              <a:t>データの作成方法</a:t>
            </a:r>
          </a:p>
        </p:txBody>
      </p:sp>
      <p:pic>
        <p:nvPicPr>
          <p:cNvPr id="6" name="図 5">
            <a:extLst>
              <a:ext uri="{FF2B5EF4-FFF2-40B4-BE49-F238E27FC236}">
                <a16:creationId xmlns:a16="http://schemas.microsoft.com/office/drawing/2014/main" id="{A0F6C9DD-E1D0-DD39-54E2-B9DD357FC4C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932344" y="1378395"/>
            <a:ext cx="9378121" cy="4364858"/>
          </a:xfrm>
          <a:prstGeom prst="rect">
            <a:avLst/>
          </a:prstGeom>
        </p:spPr>
      </p:pic>
      <p:sp>
        <p:nvSpPr>
          <p:cNvPr id="7" name="テキスト ボックス 6">
            <a:extLst>
              <a:ext uri="{FF2B5EF4-FFF2-40B4-BE49-F238E27FC236}">
                <a16:creationId xmlns:a16="http://schemas.microsoft.com/office/drawing/2014/main" id="{8207E4D2-CEA7-9D7D-87B1-8C1EF4973C4B}"/>
              </a:ext>
            </a:extLst>
          </p:cNvPr>
          <p:cNvSpPr txBox="1"/>
          <p:nvPr/>
        </p:nvSpPr>
        <p:spPr>
          <a:xfrm>
            <a:off x="346717" y="562016"/>
            <a:ext cx="11559732" cy="369332"/>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エクセルのデータ部のみコピーして別のエクセルシートに貼り付けてください。</a:t>
            </a:r>
            <a:endParaRPr lang="en-US" altLang="ja-JP" sz="1800"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39BBBC58-32C9-3575-F420-9C1156F2C1E6}"/>
              </a:ext>
            </a:extLst>
          </p:cNvPr>
          <p:cNvSpPr/>
          <p:nvPr/>
        </p:nvSpPr>
        <p:spPr>
          <a:xfrm>
            <a:off x="1102498" y="3461860"/>
            <a:ext cx="9099740" cy="1469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917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545EF44-B308-1DDA-3F57-0E2BF30CB1AF}"/>
              </a:ext>
            </a:extLst>
          </p:cNvPr>
          <p:cNvPicPr>
            <a:picLocks noChangeAspect="1"/>
          </p:cNvPicPr>
          <p:nvPr/>
        </p:nvPicPr>
        <p:blipFill>
          <a:blip r:embed="rId2"/>
          <a:stretch>
            <a:fillRect/>
          </a:stretch>
        </p:blipFill>
        <p:spPr>
          <a:xfrm>
            <a:off x="2599183" y="1713925"/>
            <a:ext cx="5960026" cy="4679199"/>
          </a:xfrm>
          <a:prstGeom prst="rect">
            <a:avLst/>
          </a:prstGeom>
        </p:spPr>
      </p:pic>
      <p:sp>
        <p:nvSpPr>
          <p:cNvPr id="5" name="テキスト ボックス 4">
            <a:extLst>
              <a:ext uri="{FF2B5EF4-FFF2-40B4-BE49-F238E27FC236}">
                <a16:creationId xmlns:a16="http://schemas.microsoft.com/office/drawing/2014/main" id="{383C1E8D-0E78-FC02-2DB5-ADDB199BCE70}"/>
              </a:ext>
            </a:extLst>
          </p:cNvPr>
          <p:cNvSpPr txBox="1">
            <a:spLocks noChangeAspect="1"/>
          </p:cNvSpPr>
          <p:nvPr/>
        </p:nvSpPr>
        <p:spPr>
          <a:xfrm>
            <a:off x="-9625" y="-1212"/>
            <a:ext cx="3619099" cy="338554"/>
          </a:xfrm>
          <a:prstGeom prst="rect">
            <a:avLst/>
          </a:prstGeom>
          <a:solidFill>
            <a:schemeClr val="accent5">
              <a:lumMod val="20000"/>
              <a:lumOff val="80000"/>
            </a:schemeClr>
          </a:solid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CSV</a:t>
            </a:r>
            <a:r>
              <a:rPr lang="ja-JP" altLang="en-US" sz="1600" dirty="0">
                <a:latin typeface="メイリオ" panose="020B0604030504040204" pitchFamily="50" charset="-128"/>
                <a:ea typeface="メイリオ" panose="020B0604030504040204" pitchFamily="50" charset="-128"/>
              </a:rPr>
              <a:t>データの作成方法</a:t>
            </a:r>
          </a:p>
        </p:txBody>
      </p:sp>
      <p:sp>
        <p:nvSpPr>
          <p:cNvPr id="6" name="テキスト ボックス 5">
            <a:extLst>
              <a:ext uri="{FF2B5EF4-FFF2-40B4-BE49-F238E27FC236}">
                <a16:creationId xmlns:a16="http://schemas.microsoft.com/office/drawing/2014/main" id="{E6FF5DDF-252F-87DA-7AE2-9B72576232D0}"/>
              </a:ext>
            </a:extLst>
          </p:cNvPr>
          <p:cNvSpPr txBox="1"/>
          <p:nvPr/>
        </p:nvSpPr>
        <p:spPr>
          <a:xfrm>
            <a:off x="346717" y="562016"/>
            <a:ext cx="11559732" cy="646331"/>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貼り付けたデータのファイルを</a:t>
            </a:r>
            <a:r>
              <a:rPr lang="en-US" altLang="ja-JP" sz="1800" dirty="0">
                <a:latin typeface="メイリオ" panose="020B0604030504040204" pitchFamily="50" charset="-128"/>
                <a:ea typeface="メイリオ" panose="020B0604030504040204" pitchFamily="50" charset="-128"/>
              </a:rPr>
              <a:t>CSV UTF-8</a:t>
            </a:r>
            <a:r>
              <a:rPr lang="ja-JP" altLang="en-US" sz="1800"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コンマ区切り）（</a:t>
            </a:r>
            <a:r>
              <a:rPr lang="en-US" altLang="ja-JP" dirty="0">
                <a:latin typeface="メイリオ" panose="020B0604030504040204" pitchFamily="50" charset="-128"/>
                <a:ea typeface="メイリオ" panose="020B0604030504040204" pitchFamily="50" charset="-128"/>
              </a:rPr>
              <a:t>*.csv</a:t>
            </a:r>
            <a:r>
              <a:rPr lang="ja-JP" altLang="en-US" dirty="0">
                <a:latin typeface="メイリオ" panose="020B0604030504040204" pitchFamily="50" charset="-128"/>
                <a:ea typeface="メイリオ" panose="020B0604030504040204" pitchFamily="50" charset="-128"/>
              </a:rPr>
              <a:t>）で保存してください。</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そのファイルを</a:t>
            </a:r>
            <a:r>
              <a:rPr lang="en-US" altLang="ja-JP" dirty="0">
                <a:latin typeface="メイリオ" panose="020B0604030504040204" pitchFamily="50" charset="-128"/>
                <a:ea typeface="メイリオ" panose="020B0604030504040204" pitchFamily="50" charset="-128"/>
              </a:rPr>
              <a:t>CSV</a:t>
            </a:r>
            <a:r>
              <a:rPr lang="ja-JP" altLang="en-US" dirty="0">
                <a:latin typeface="メイリオ" panose="020B0604030504040204" pitchFamily="50" charset="-128"/>
                <a:ea typeface="メイリオ" panose="020B0604030504040204" pitchFamily="50" charset="-128"/>
              </a:rPr>
              <a:t>読み込みしてください。</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42178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14986A-1BD0-3796-C2B2-AE70315CD2CE}"/>
              </a:ext>
            </a:extLst>
          </p:cNvPr>
          <p:cNvSpPr txBox="1">
            <a:spLocks noChangeAspect="1"/>
          </p:cNvSpPr>
          <p:nvPr/>
        </p:nvSpPr>
        <p:spPr>
          <a:xfrm>
            <a:off x="-9625" y="-1212"/>
            <a:ext cx="3619099" cy="338554"/>
          </a:xfrm>
          <a:prstGeom prst="rect">
            <a:avLst/>
          </a:prstGeom>
          <a:solidFill>
            <a:schemeClr val="accent5">
              <a:lumMod val="20000"/>
              <a:lumOff val="80000"/>
            </a:schemeClr>
          </a:solid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CSV</a:t>
            </a:r>
            <a:r>
              <a:rPr lang="ja-JP" altLang="en-US" sz="1600" dirty="0">
                <a:latin typeface="メイリオ" panose="020B0604030504040204" pitchFamily="50" charset="-128"/>
                <a:ea typeface="メイリオ" panose="020B0604030504040204" pitchFamily="50" charset="-128"/>
              </a:rPr>
              <a:t>データ作成時の注意点</a:t>
            </a:r>
          </a:p>
        </p:txBody>
      </p:sp>
      <p:pic>
        <p:nvPicPr>
          <p:cNvPr id="6" name="図 5">
            <a:extLst>
              <a:ext uri="{FF2B5EF4-FFF2-40B4-BE49-F238E27FC236}">
                <a16:creationId xmlns:a16="http://schemas.microsoft.com/office/drawing/2014/main" id="{87376958-FDAE-762B-ADED-0CC6FA72D67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90232" y="1156022"/>
            <a:ext cx="11411536" cy="806491"/>
          </a:xfrm>
          <a:prstGeom prst="rect">
            <a:avLst/>
          </a:prstGeom>
        </p:spPr>
      </p:pic>
      <p:sp>
        <p:nvSpPr>
          <p:cNvPr id="7" name="テキスト ボックス 6">
            <a:extLst>
              <a:ext uri="{FF2B5EF4-FFF2-40B4-BE49-F238E27FC236}">
                <a16:creationId xmlns:a16="http://schemas.microsoft.com/office/drawing/2014/main" id="{6F2F51B7-DBC4-25E2-AC4B-64EE1CA74929}"/>
              </a:ext>
            </a:extLst>
          </p:cNvPr>
          <p:cNvSpPr txBox="1"/>
          <p:nvPr/>
        </p:nvSpPr>
        <p:spPr>
          <a:xfrm>
            <a:off x="346717" y="562016"/>
            <a:ext cx="11559732" cy="369332"/>
          </a:xfrm>
          <a:prstGeom prst="rect">
            <a:avLst/>
          </a:prstGeom>
          <a:noFill/>
        </p:spPr>
        <p:txBody>
          <a:bodyPr wrap="square" rtlCol="0">
            <a:spAutoFit/>
          </a:bodyPr>
          <a:lstStyle/>
          <a:p>
            <a:pPr marL="285750" indent="-285750">
              <a:buFont typeface="Wingdings" panose="05000000000000000000" pitchFamily="2" charset="2"/>
              <a:buChar char="ü"/>
            </a:pPr>
            <a:r>
              <a:rPr lang="ja-JP" altLang="en-US" sz="1800" dirty="0">
                <a:latin typeface="メイリオ" panose="020B0604030504040204" pitchFamily="50" charset="-128"/>
                <a:ea typeface="メイリオ" panose="020B0604030504040204" pitchFamily="50" charset="-128"/>
              </a:rPr>
              <a:t>添付文書情報は以下の</a:t>
            </a:r>
            <a:r>
              <a:rPr lang="en-US" altLang="ja-JP" sz="1800" dirty="0">
                <a:latin typeface="メイリオ" panose="020B0604030504040204" pitchFamily="50" charset="-128"/>
                <a:ea typeface="メイリオ" panose="020B0604030504040204" pitchFamily="50" charset="-128"/>
              </a:rPr>
              <a:t>9</a:t>
            </a:r>
            <a:r>
              <a:rPr lang="ja-JP" altLang="en-US" sz="1800" dirty="0">
                <a:latin typeface="メイリオ" panose="020B0604030504040204" pitchFamily="50" charset="-128"/>
                <a:ea typeface="メイリオ" panose="020B0604030504040204" pitchFamily="50" charset="-128"/>
              </a:rPr>
              <a:t>項目を事前に入力してください。</a:t>
            </a:r>
            <a:endParaRPr lang="en-US" altLang="ja-JP"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55665EE8-D53D-23EF-BD35-6812096D0D44}"/>
              </a:ext>
            </a:extLst>
          </p:cNvPr>
          <p:cNvSpPr txBox="1"/>
          <p:nvPr/>
        </p:nvSpPr>
        <p:spPr>
          <a:xfrm>
            <a:off x="346717" y="2337737"/>
            <a:ext cx="11559732" cy="646331"/>
          </a:xfrm>
          <a:prstGeom prst="rect">
            <a:avLst/>
          </a:prstGeom>
          <a:noFill/>
        </p:spPr>
        <p:txBody>
          <a:bodyPr wrap="square" rtlCol="0">
            <a:spAutoFit/>
          </a:body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患者の体内デバイスシートは以下の</a:t>
            </a:r>
            <a:r>
              <a:rPr lang="en-US" altLang="ja-JP" dirty="0">
                <a:latin typeface="メイリオ" panose="020B0604030504040204" pitchFamily="50" charset="-128"/>
                <a:ea typeface="メイリオ" panose="020B0604030504040204" pitchFamily="50" charset="-128"/>
              </a:rPr>
              <a:t>6</a:t>
            </a:r>
            <a:r>
              <a:rPr lang="ja-JP" altLang="en-US" dirty="0">
                <a:latin typeface="メイリオ" panose="020B0604030504040204" pitchFamily="50" charset="-128"/>
                <a:ea typeface="メイリオ" panose="020B0604030504040204" pitchFamily="50" charset="-128"/>
              </a:rPr>
              <a:t>項目を入力してください。（患者</a:t>
            </a:r>
            <a:r>
              <a:rPr lang="en-US" altLang="ja-JP" dirty="0">
                <a:latin typeface="メイリオ" panose="020B0604030504040204" pitchFamily="50" charset="-128"/>
                <a:ea typeface="メイリオ" panose="020B0604030504040204" pitchFamily="50" charset="-128"/>
              </a:rPr>
              <a:t>ID</a:t>
            </a:r>
            <a:r>
              <a:rPr lang="ja-JP" altLang="en-US" dirty="0">
                <a:latin typeface="メイリオ" panose="020B0604030504040204" pitchFamily="50" charset="-128"/>
                <a:ea typeface="メイリオ" panose="020B0604030504040204" pitchFamily="50" charset="-128"/>
              </a:rPr>
              <a:t>は数字</a:t>
            </a:r>
            <a:r>
              <a:rPr lang="en-US" altLang="ja-JP" dirty="0">
                <a:latin typeface="メイリオ" panose="020B0604030504040204" pitchFamily="50" charset="-128"/>
                <a:ea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rPr>
              <a:t>桁で入力してください）</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検査時間は</a:t>
            </a:r>
            <a:r>
              <a:rPr lang="en-US" altLang="ja-JP" dirty="0" err="1">
                <a:latin typeface="メイリオ" panose="020B0604030504040204" pitchFamily="50" charset="-128"/>
                <a:ea typeface="メイリオ" panose="020B0604030504040204" pitchFamily="50" charset="-128"/>
              </a:rPr>
              <a:t>yyyy</a:t>
            </a:r>
            <a:r>
              <a:rPr lang="en-US" altLang="ja-JP" dirty="0">
                <a:latin typeface="メイリオ" panose="020B0604030504040204" pitchFamily="50" charset="-128"/>
                <a:ea typeface="メイリオ" panose="020B0604030504040204" pitchFamily="50" charset="-128"/>
              </a:rPr>
              <a:t>/MM/dd</a:t>
            </a:r>
            <a:r>
              <a:rPr lang="ja-JP" altLang="en-US" dirty="0">
                <a:latin typeface="メイリオ" panose="020B0604030504040204" pitchFamily="50" charset="-128"/>
                <a:ea typeface="メイリオ" panose="020B0604030504040204" pitchFamily="50" charset="-128"/>
              </a:rPr>
              <a:t>の形式で入力してください。</a:t>
            </a:r>
            <a:endParaRPr lang="en-US" altLang="ja-JP" dirty="0">
              <a:latin typeface="メイリオ" panose="020B0604030504040204" pitchFamily="50" charset="-128"/>
              <a:ea typeface="メイリオ" panose="020B0604030504040204" pitchFamily="50" charset="-128"/>
            </a:endParaRPr>
          </a:p>
        </p:txBody>
      </p:sp>
      <p:pic>
        <p:nvPicPr>
          <p:cNvPr id="10" name="図 9">
            <a:extLst>
              <a:ext uri="{FF2B5EF4-FFF2-40B4-BE49-F238E27FC236}">
                <a16:creationId xmlns:a16="http://schemas.microsoft.com/office/drawing/2014/main" id="{05FE71AF-06AC-9AB8-1081-BD7A4B7FDEF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90232" y="3162152"/>
            <a:ext cx="8801552" cy="1016052"/>
          </a:xfrm>
          <a:prstGeom prst="rect">
            <a:avLst/>
          </a:prstGeom>
        </p:spPr>
      </p:pic>
      <p:sp>
        <p:nvSpPr>
          <p:cNvPr id="13" name="テキスト ボックス 12">
            <a:extLst>
              <a:ext uri="{FF2B5EF4-FFF2-40B4-BE49-F238E27FC236}">
                <a16:creationId xmlns:a16="http://schemas.microsoft.com/office/drawing/2014/main" id="{A23DEE3B-B838-0E39-CA17-60B4E552F794}"/>
              </a:ext>
            </a:extLst>
          </p:cNvPr>
          <p:cNvSpPr txBox="1"/>
          <p:nvPr/>
        </p:nvSpPr>
        <p:spPr>
          <a:xfrm>
            <a:off x="346717" y="4688806"/>
            <a:ext cx="11559732" cy="369332"/>
          </a:xfrm>
          <a:prstGeom prst="rect">
            <a:avLst/>
          </a:prstGeom>
          <a:noFill/>
        </p:spPr>
        <p:txBody>
          <a:bodyPr wrap="square" rtlCol="0">
            <a:spAutoFit/>
          </a:body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検査情報シートは以下の</a:t>
            </a:r>
            <a:r>
              <a:rPr lang="en-US" altLang="ja-JP" dirty="0">
                <a:latin typeface="メイリオ" panose="020B0604030504040204" pitchFamily="50" charset="-128"/>
                <a:ea typeface="メイリオ" panose="020B0604030504040204" pitchFamily="50" charset="-128"/>
              </a:rPr>
              <a:t>6</a:t>
            </a:r>
            <a:r>
              <a:rPr lang="ja-JP" altLang="en-US" dirty="0">
                <a:latin typeface="メイリオ" panose="020B0604030504040204" pitchFamily="50" charset="-128"/>
                <a:ea typeface="メイリオ" panose="020B0604030504040204" pitchFamily="50" charset="-128"/>
              </a:rPr>
              <a:t>項目入力してださい予約時間は</a:t>
            </a:r>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時間刻みで</a:t>
            </a:r>
            <a:r>
              <a:rPr lang="en-US" altLang="ja-JP" dirty="0">
                <a:latin typeface="メイリオ" panose="020B0604030504040204" pitchFamily="50" charset="-128"/>
                <a:ea typeface="メイリオ" panose="020B0604030504040204" pitchFamily="50" charset="-128"/>
              </a:rPr>
              <a:t>9</a:t>
            </a:r>
            <a:r>
              <a:rPr lang="ja-JP" altLang="en-US" dirty="0">
                <a:latin typeface="メイリオ" panose="020B0604030504040204" pitchFamily="50" charset="-128"/>
                <a:ea typeface="メイリオ" panose="020B0604030504040204" pitchFamily="50" charset="-128"/>
              </a:rPr>
              <a:t>時から</a:t>
            </a:r>
            <a:r>
              <a:rPr lang="en-US" altLang="ja-JP" dirty="0">
                <a:latin typeface="メイリオ" panose="020B0604030504040204" pitchFamily="50" charset="-128"/>
                <a:ea typeface="メイリオ" panose="020B0604030504040204" pitchFamily="50" charset="-128"/>
              </a:rPr>
              <a:t>17</a:t>
            </a:r>
            <a:r>
              <a:rPr lang="ja-JP" altLang="en-US" dirty="0">
                <a:latin typeface="メイリオ" panose="020B0604030504040204" pitchFamily="50" charset="-128"/>
                <a:ea typeface="メイリオ" panose="020B0604030504040204" pitchFamily="50" charset="-128"/>
              </a:rPr>
              <a:t>時で入力してください。</a:t>
            </a:r>
            <a:endParaRPr lang="en-US" altLang="ja-JP" dirty="0">
              <a:latin typeface="メイリオ" panose="020B0604030504040204" pitchFamily="50" charset="-128"/>
              <a:ea typeface="メイリオ" panose="020B0604030504040204" pitchFamily="50" charset="-128"/>
            </a:endParaRPr>
          </a:p>
        </p:txBody>
      </p:sp>
      <p:pic>
        <p:nvPicPr>
          <p:cNvPr id="15" name="図 14">
            <a:extLst>
              <a:ext uri="{FF2B5EF4-FFF2-40B4-BE49-F238E27FC236}">
                <a16:creationId xmlns:a16="http://schemas.microsoft.com/office/drawing/2014/main" id="{392FFC59-4B93-DE2C-FD1E-0B532E4FBB08}"/>
              </a:ext>
            </a:extLst>
          </p:cNvPr>
          <p:cNvPicPr>
            <a:picLocks noChangeAspect="1"/>
          </p:cNvPicPr>
          <p:nvPr/>
        </p:nvPicPr>
        <p:blipFill>
          <a:blip r:embed="rId6"/>
          <a:stretch>
            <a:fillRect/>
          </a:stretch>
        </p:blipFill>
        <p:spPr>
          <a:xfrm>
            <a:off x="331772" y="5273892"/>
            <a:ext cx="6420180" cy="1378021"/>
          </a:xfrm>
          <a:prstGeom prst="rect">
            <a:avLst/>
          </a:prstGeom>
        </p:spPr>
      </p:pic>
    </p:spTree>
    <p:extLst>
      <p:ext uri="{BB962C8B-B14F-4D97-AF65-F5344CB8AC3E}">
        <p14:creationId xmlns:p14="http://schemas.microsoft.com/office/powerpoint/2010/main" val="53730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5188062-5EA8-F289-F234-12735A7FF0FA}"/>
              </a:ext>
            </a:extLst>
          </p:cNvPr>
          <p:cNvSpPr txBox="1">
            <a:spLocks noChangeAspect="1"/>
          </p:cNvSpPr>
          <p:nvPr/>
        </p:nvSpPr>
        <p:spPr>
          <a:xfrm>
            <a:off x="-9625" y="-1211"/>
            <a:ext cx="1415772"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ログイン画面</a:t>
            </a:r>
          </a:p>
        </p:txBody>
      </p:sp>
      <p:pic>
        <p:nvPicPr>
          <p:cNvPr id="6" name="図 5">
            <a:extLst>
              <a:ext uri="{FF2B5EF4-FFF2-40B4-BE49-F238E27FC236}">
                <a16:creationId xmlns:a16="http://schemas.microsoft.com/office/drawing/2014/main" id="{5A944004-7561-9D4B-B587-BB4682636682}"/>
              </a:ext>
            </a:extLst>
          </p:cNvPr>
          <p:cNvPicPr>
            <a:picLocks noChangeAspect="1"/>
          </p:cNvPicPr>
          <p:nvPr/>
        </p:nvPicPr>
        <p:blipFill rotWithShape="1">
          <a:blip r:embed="rId2"/>
          <a:srcRect r="32053" b="14466"/>
          <a:stretch/>
        </p:blipFill>
        <p:spPr>
          <a:xfrm>
            <a:off x="326821" y="550282"/>
            <a:ext cx="5407637" cy="2952000"/>
          </a:xfrm>
          <a:prstGeom prst="rect">
            <a:avLst/>
          </a:prstGeom>
        </p:spPr>
      </p:pic>
      <p:sp>
        <p:nvSpPr>
          <p:cNvPr id="7" name="テキスト ボックス 6">
            <a:extLst>
              <a:ext uri="{FF2B5EF4-FFF2-40B4-BE49-F238E27FC236}">
                <a16:creationId xmlns:a16="http://schemas.microsoft.com/office/drawing/2014/main" id="{045266BA-EB1C-6ED3-3B35-DEFDF9C42AFF}"/>
              </a:ext>
            </a:extLst>
          </p:cNvPr>
          <p:cNvSpPr txBox="1">
            <a:spLocks noChangeAspect="1"/>
          </p:cNvSpPr>
          <p:nvPr/>
        </p:nvSpPr>
        <p:spPr>
          <a:xfrm>
            <a:off x="6225029" y="1053984"/>
            <a:ext cx="5407637" cy="400110"/>
          </a:xfrm>
          <a:prstGeom prst="rect">
            <a:avLst/>
          </a:prstGeom>
          <a:noFill/>
        </p:spPr>
        <p:txBody>
          <a:bodyPr wrap="square" rtlCol="0">
            <a:spAutoFit/>
          </a:bodyPr>
          <a:lstStyle/>
          <a:p>
            <a:pPr marL="285750" indent="-285750">
              <a:buFont typeface="Wingdings" panose="05000000000000000000" pitchFamily="2" charset="2"/>
              <a:buChar char="ü"/>
            </a:pPr>
            <a:r>
              <a:rPr lang="ja-JP" altLang="en-US" sz="2000" dirty="0">
                <a:latin typeface="メイリオ" panose="020B0604030504040204" pitchFamily="50" charset="-128"/>
                <a:ea typeface="メイリオ" panose="020B0604030504040204" pitchFamily="50" charset="-128"/>
              </a:rPr>
              <a:t>社員番号とパスワードを入力してログイン</a:t>
            </a:r>
            <a:endParaRPr lang="en-US" altLang="ja-JP" sz="20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76C18E1F-AA9D-23BE-05A8-A6CFCCBD4861}"/>
              </a:ext>
            </a:extLst>
          </p:cNvPr>
          <p:cNvSpPr txBox="1">
            <a:spLocks noChangeAspect="1"/>
          </p:cNvSpPr>
          <p:nvPr/>
        </p:nvSpPr>
        <p:spPr>
          <a:xfrm>
            <a:off x="326821" y="4184334"/>
            <a:ext cx="4325725"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〇社員番号による管理者権限</a:t>
            </a:r>
            <a:endParaRPr lang="en-US" altLang="ja-JP" sz="1600" dirty="0">
              <a:latin typeface="メイリオ" panose="020B0604030504040204" pitchFamily="50" charset="-128"/>
              <a:ea typeface="メイリオ" panose="020B0604030504040204" pitchFamily="50" charset="-128"/>
            </a:endParaRPr>
          </a:p>
        </p:txBody>
      </p:sp>
      <p:graphicFrame>
        <p:nvGraphicFramePr>
          <p:cNvPr id="9" name="表 9">
            <a:extLst>
              <a:ext uri="{FF2B5EF4-FFF2-40B4-BE49-F238E27FC236}">
                <a16:creationId xmlns:a16="http://schemas.microsoft.com/office/drawing/2014/main" id="{84B7DF74-4460-F2FB-0FEE-6317DD454E70}"/>
              </a:ext>
            </a:extLst>
          </p:cNvPr>
          <p:cNvGraphicFramePr>
            <a:graphicFrameLocks noGrp="1"/>
          </p:cNvGraphicFramePr>
          <p:nvPr>
            <p:extLst>
              <p:ext uri="{D42A27DB-BD31-4B8C-83A1-F6EECF244321}">
                <p14:modId xmlns:p14="http://schemas.microsoft.com/office/powerpoint/2010/main" val="4125251533"/>
              </p:ext>
            </p:extLst>
          </p:nvPr>
        </p:nvGraphicFramePr>
        <p:xfrm>
          <a:off x="326821" y="4677038"/>
          <a:ext cx="6988380" cy="1630680"/>
        </p:xfrm>
        <a:graphic>
          <a:graphicData uri="http://schemas.openxmlformats.org/drawingml/2006/table">
            <a:tbl>
              <a:tblPr firstRow="1" bandRow="1">
                <a:tableStyleId>{10A1B5D5-9B99-4C35-A422-299274C87663}</a:tableStyleId>
              </a:tblPr>
              <a:tblGrid>
                <a:gridCol w="1521230">
                  <a:extLst>
                    <a:ext uri="{9D8B030D-6E8A-4147-A177-3AD203B41FA5}">
                      <a16:colId xmlns:a16="http://schemas.microsoft.com/office/drawing/2014/main" val="2846154785"/>
                    </a:ext>
                  </a:extLst>
                </a:gridCol>
                <a:gridCol w="1972960">
                  <a:extLst>
                    <a:ext uri="{9D8B030D-6E8A-4147-A177-3AD203B41FA5}">
                      <a16:colId xmlns:a16="http://schemas.microsoft.com/office/drawing/2014/main" val="3977283396"/>
                    </a:ext>
                  </a:extLst>
                </a:gridCol>
                <a:gridCol w="1747095">
                  <a:extLst>
                    <a:ext uri="{9D8B030D-6E8A-4147-A177-3AD203B41FA5}">
                      <a16:colId xmlns:a16="http://schemas.microsoft.com/office/drawing/2014/main" val="1093995847"/>
                    </a:ext>
                  </a:extLst>
                </a:gridCol>
                <a:gridCol w="1747095">
                  <a:extLst>
                    <a:ext uri="{9D8B030D-6E8A-4147-A177-3AD203B41FA5}">
                      <a16:colId xmlns:a16="http://schemas.microsoft.com/office/drawing/2014/main" val="1640045906"/>
                    </a:ext>
                  </a:extLst>
                </a:gridCol>
              </a:tblGrid>
              <a:tr h="370840">
                <a:tc>
                  <a:txBody>
                    <a:bodyPr/>
                    <a:lstStyle/>
                    <a:p>
                      <a:pPr algn="ctr"/>
                      <a:r>
                        <a:rPr kumimoji="1" lang="ja-JP" altLang="en-US" sz="1400" dirty="0">
                          <a:latin typeface="メイリオ" panose="020B0604030504040204" pitchFamily="50" charset="-128"/>
                          <a:ea typeface="メイリオ" panose="020B0604030504040204" pitchFamily="50" charset="-128"/>
                        </a:rPr>
                        <a:t>管理権限</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アクセスできる従業員の登録</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患者・医療機器データ登録</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体内デバイス検索</a:t>
                      </a:r>
                    </a:p>
                  </a:txBody>
                  <a:tcPr/>
                </a:tc>
                <a:extLst>
                  <a:ext uri="{0D108BD9-81ED-4DB2-BD59-A6C34878D82A}">
                    <a16:rowId xmlns:a16="http://schemas.microsoft.com/office/drawing/2014/main" val="830105934"/>
                  </a:ext>
                </a:extLst>
              </a:tr>
              <a:tr h="370840">
                <a:tc>
                  <a:txBody>
                    <a:bodyPr/>
                    <a:lstStyle/>
                    <a:p>
                      <a:pPr algn="ctr"/>
                      <a:r>
                        <a:rPr kumimoji="1" lang="ja-JP" altLang="en-US" sz="1400" dirty="0">
                          <a:latin typeface="メイリオ" panose="020B0604030504040204" pitchFamily="50" charset="-128"/>
                          <a:ea typeface="メイリオ" panose="020B0604030504040204" pitchFamily="50" charset="-128"/>
                        </a:rPr>
                        <a:t>管理者</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〇</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〇</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〇</a:t>
                      </a:r>
                    </a:p>
                  </a:txBody>
                  <a:tcPr/>
                </a:tc>
                <a:extLst>
                  <a:ext uri="{0D108BD9-81ED-4DB2-BD59-A6C34878D82A}">
                    <a16:rowId xmlns:a16="http://schemas.microsoft.com/office/drawing/2014/main" val="112192381"/>
                  </a:ext>
                </a:extLst>
              </a:tr>
              <a:tr h="370840">
                <a:tc>
                  <a:txBody>
                    <a:bodyPr/>
                    <a:lstStyle/>
                    <a:p>
                      <a:pPr algn="ctr"/>
                      <a:r>
                        <a:rPr kumimoji="1" lang="ja-JP" altLang="en-US" sz="1400" dirty="0">
                          <a:latin typeface="メイリオ" panose="020B0604030504040204" pitchFamily="50" charset="-128"/>
                          <a:ea typeface="メイリオ" panose="020B0604030504040204" pitchFamily="50" charset="-128"/>
                        </a:rPr>
                        <a:t>データ管理者</a:t>
                      </a:r>
                    </a:p>
                  </a:txBody>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〇</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〇</a:t>
                      </a:r>
                    </a:p>
                  </a:txBody>
                  <a:tcPr/>
                </a:tc>
                <a:extLst>
                  <a:ext uri="{0D108BD9-81ED-4DB2-BD59-A6C34878D82A}">
                    <a16:rowId xmlns:a16="http://schemas.microsoft.com/office/drawing/2014/main" val="844632803"/>
                  </a:ext>
                </a:extLst>
              </a:tr>
              <a:tr h="370840">
                <a:tc>
                  <a:txBody>
                    <a:bodyPr/>
                    <a:lstStyle/>
                    <a:p>
                      <a:pPr algn="ctr"/>
                      <a:r>
                        <a:rPr kumimoji="1" lang="ja-JP" altLang="en-US" sz="1400" dirty="0">
                          <a:latin typeface="メイリオ" panose="020B0604030504040204" pitchFamily="50" charset="-128"/>
                          <a:ea typeface="メイリオ" panose="020B0604030504040204" pitchFamily="50" charset="-128"/>
                        </a:rPr>
                        <a:t>一般</a:t>
                      </a:r>
                    </a:p>
                  </a:txBody>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〇</a:t>
                      </a:r>
                    </a:p>
                  </a:txBody>
                  <a:tcPr/>
                </a:tc>
                <a:extLst>
                  <a:ext uri="{0D108BD9-81ED-4DB2-BD59-A6C34878D82A}">
                    <a16:rowId xmlns:a16="http://schemas.microsoft.com/office/drawing/2014/main" val="1788685075"/>
                  </a:ext>
                </a:extLst>
              </a:tr>
            </a:tbl>
          </a:graphicData>
        </a:graphic>
      </p:graphicFrame>
      <p:sp>
        <p:nvSpPr>
          <p:cNvPr id="10" name="テキスト ボックス 9">
            <a:extLst>
              <a:ext uri="{FF2B5EF4-FFF2-40B4-BE49-F238E27FC236}">
                <a16:creationId xmlns:a16="http://schemas.microsoft.com/office/drawing/2014/main" id="{A253806D-33C4-C5B7-D791-E8A472DD9997}"/>
              </a:ext>
            </a:extLst>
          </p:cNvPr>
          <p:cNvSpPr txBox="1"/>
          <p:nvPr/>
        </p:nvSpPr>
        <p:spPr>
          <a:xfrm>
            <a:off x="8030345" y="4353611"/>
            <a:ext cx="3684022" cy="2062103"/>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管理者</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社員番号：</a:t>
            </a:r>
            <a:r>
              <a:rPr lang="en-US" altLang="ja-JP" sz="1600" dirty="0">
                <a:latin typeface="メイリオ" panose="020B0604030504040204" pitchFamily="50" charset="-128"/>
                <a:ea typeface="メイリオ" panose="020B0604030504040204" pitchFamily="50" charset="-128"/>
              </a:rPr>
              <a:t>A001</a:t>
            </a:r>
            <a:r>
              <a:rPr lang="ja-JP" altLang="en-US" sz="1600" dirty="0">
                <a:latin typeface="メイリオ" panose="020B0604030504040204" pitchFamily="50" charset="-128"/>
                <a:ea typeface="メイリオ" panose="020B0604030504040204" pitchFamily="50" charset="-128"/>
              </a:rPr>
              <a:t>、パスワード：</a:t>
            </a:r>
            <a:r>
              <a:rPr lang="en-US" altLang="ja-JP" sz="1600" dirty="0">
                <a:latin typeface="メイリオ" panose="020B0604030504040204" pitchFamily="50" charset="-128"/>
                <a:ea typeface="メイリオ" panose="020B0604030504040204" pitchFamily="50" charset="-128"/>
              </a:rPr>
              <a:t>1111</a:t>
            </a:r>
          </a:p>
          <a:p>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・データベース管理者</a:t>
            </a:r>
            <a:endParaRPr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社員番号：</a:t>
            </a:r>
            <a:r>
              <a:rPr kumimoji="1" lang="en-US" altLang="ja-JP" sz="1600" dirty="0">
                <a:latin typeface="メイリオ" panose="020B0604030504040204" pitchFamily="50" charset="-128"/>
                <a:ea typeface="メイリオ" panose="020B0604030504040204" pitchFamily="50" charset="-128"/>
              </a:rPr>
              <a:t>A004</a:t>
            </a:r>
            <a:r>
              <a:rPr kumimoji="1" lang="ja-JP" altLang="en-US"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パスワード：</a:t>
            </a:r>
            <a:r>
              <a:rPr lang="en-US" altLang="ja-JP" sz="1600" dirty="0">
                <a:latin typeface="メイリオ" panose="020B0604030504040204" pitchFamily="50" charset="-128"/>
                <a:ea typeface="メイリオ" panose="020B0604030504040204" pitchFamily="50" charset="-128"/>
              </a:rPr>
              <a:t>1114</a:t>
            </a:r>
          </a:p>
          <a:p>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・一般</a:t>
            </a:r>
            <a:endParaRPr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社員番号：</a:t>
            </a:r>
            <a:r>
              <a:rPr kumimoji="1" lang="en-US" altLang="ja-JP" sz="1600" dirty="0">
                <a:latin typeface="メイリオ" panose="020B0604030504040204" pitchFamily="50" charset="-128"/>
                <a:ea typeface="メイリオ" panose="020B0604030504040204" pitchFamily="50" charset="-128"/>
              </a:rPr>
              <a:t>A008</a:t>
            </a:r>
            <a:r>
              <a:rPr kumimoji="1" lang="ja-JP" altLang="en-US"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パスワード：</a:t>
            </a:r>
            <a:r>
              <a:rPr lang="en-US" altLang="ja-JP" sz="1600" dirty="0">
                <a:latin typeface="メイリオ" panose="020B0604030504040204" pitchFamily="50" charset="-128"/>
                <a:ea typeface="メイリオ" panose="020B0604030504040204" pitchFamily="50" charset="-128"/>
              </a:rPr>
              <a:t>1118</a:t>
            </a:r>
          </a:p>
        </p:txBody>
      </p:sp>
      <p:sp>
        <p:nvSpPr>
          <p:cNvPr id="11" name="テキスト ボックス 10">
            <a:extLst>
              <a:ext uri="{FF2B5EF4-FFF2-40B4-BE49-F238E27FC236}">
                <a16:creationId xmlns:a16="http://schemas.microsoft.com/office/drawing/2014/main" id="{3B1C559B-27EB-4856-A478-F1EB1A433B81}"/>
              </a:ext>
            </a:extLst>
          </p:cNvPr>
          <p:cNvSpPr txBox="1"/>
          <p:nvPr/>
        </p:nvSpPr>
        <p:spPr>
          <a:xfrm>
            <a:off x="8030345" y="3815002"/>
            <a:ext cx="1107996"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テスト用</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5577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5188062-5EA8-F289-F234-12735A7FF0FA}"/>
              </a:ext>
            </a:extLst>
          </p:cNvPr>
          <p:cNvSpPr txBox="1">
            <a:spLocks noChangeAspect="1"/>
          </p:cNvSpPr>
          <p:nvPr/>
        </p:nvSpPr>
        <p:spPr>
          <a:xfrm>
            <a:off x="-9625" y="-1211"/>
            <a:ext cx="1005403"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検索画面</a:t>
            </a:r>
          </a:p>
        </p:txBody>
      </p:sp>
      <p:sp>
        <p:nvSpPr>
          <p:cNvPr id="7" name="テキスト ボックス 6">
            <a:extLst>
              <a:ext uri="{FF2B5EF4-FFF2-40B4-BE49-F238E27FC236}">
                <a16:creationId xmlns:a16="http://schemas.microsoft.com/office/drawing/2014/main" id="{045266BA-EB1C-6ED3-3B35-DEFDF9C42AFF}"/>
              </a:ext>
            </a:extLst>
          </p:cNvPr>
          <p:cNvSpPr txBox="1">
            <a:spLocks noChangeAspect="1"/>
          </p:cNvSpPr>
          <p:nvPr/>
        </p:nvSpPr>
        <p:spPr>
          <a:xfrm>
            <a:off x="218480" y="5210756"/>
            <a:ext cx="11543592" cy="1323439"/>
          </a:xfrm>
          <a:prstGeom prst="rect">
            <a:avLst/>
          </a:prstGeom>
          <a:noFill/>
        </p:spPr>
        <p:txBody>
          <a:bodyPr wrap="square" rtlCol="0">
            <a:spAutoFit/>
          </a:bodyPr>
          <a:lstStyle/>
          <a:p>
            <a:pPr marL="285750" indent="-285750">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rPr>
              <a:t>ログインすると、当日検査をうける患者さんのデバイス一覧が表示されます。そのうえには、検査で注意すべきデバイスがない場合は青枠でメッセージが、注意すべきデバイスがある場合は赤枠内にメッセージが表示されます。</a:t>
            </a:r>
            <a:endParaRPr lang="en-US" altLang="ja-JP" sz="1600" dirty="0">
              <a:latin typeface="メイリオ" panose="020B0604030504040204" pitchFamily="50" charset="-128"/>
              <a:ea typeface="メイリオ" panose="020B0604030504040204" pitchFamily="50" charset="-128"/>
            </a:endParaRPr>
          </a:p>
          <a:p>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なお、検査項目は単純</a:t>
            </a:r>
            <a:r>
              <a:rPr lang="en-US" altLang="ja-JP" sz="1600" dirty="0">
                <a:latin typeface="メイリオ" panose="020B0604030504040204" pitchFamily="50" charset="-128"/>
                <a:ea typeface="メイリオ" panose="020B0604030504040204" pitchFamily="50" charset="-128"/>
              </a:rPr>
              <a:t>X</a:t>
            </a:r>
            <a:r>
              <a:rPr lang="ja-JP" altLang="en-US" sz="1600" dirty="0">
                <a:latin typeface="メイリオ" panose="020B0604030504040204" pitchFamily="50" charset="-128"/>
                <a:ea typeface="メイリオ" panose="020B0604030504040204" pitchFamily="50" charset="-128"/>
              </a:rPr>
              <a:t>線検査・</a:t>
            </a:r>
            <a:r>
              <a:rPr lang="en-US" altLang="ja-JP" sz="1600" dirty="0">
                <a:latin typeface="メイリオ" panose="020B0604030504040204" pitchFamily="50" charset="-128"/>
                <a:ea typeface="メイリオ" panose="020B0604030504040204" pitchFamily="50" charset="-128"/>
              </a:rPr>
              <a:t>CT</a:t>
            </a:r>
            <a:r>
              <a:rPr lang="ja-JP" altLang="en-US" sz="1600" dirty="0">
                <a:latin typeface="メイリオ" panose="020B0604030504040204" pitchFamily="50" charset="-128"/>
                <a:ea typeface="メイリオ" panose="020B0604030504040204" pitchFamily="50" charset="-128"/>
              </a:rPr>
              <a:t>検査・</a:t>
            </a:r>
            <a:r>
              <a:rPr lang="en-US" altLang="ja-JP" sz="1600" dirty="0">
                <a:latin typeface="メイリオ" panose="020B0604030504040204" pitchFamily="50" charset="-128"/>
                <a:ea typeface="メイリオ" panose="020B0604030504040204" pitchFamily="50" charset="-128"/>
              </a:rPr>
              <a:t>X</a:t>
            </a:r>
            <a:r>
              <a:rPr lang="ja-JP" altLang="en-US" sz="1600" dirty="0">
                <a:latin typeface="メイリオ" panose="020B0604030504040204" pitchFamily="50" charset="-128"/>
                <a:ea typeface="メイリオ" panose="020B0604030504040204" pitchFamily="50" charset="-128"/>
              </a:rPr>
              <a:t>線</a:t>
            </a:r>
            <a:r>
              <a:rPr lang="en-US" altLang="ja-JP" sz="1600" dirty="0">
                <a:latin typeface="メイリオ" panose="020B0604030504040204" pitchFamily="50" charset="-128"/>
                <a:ea typeface="メイリオ" panose="020B0604030504040204" pitchFamily="50" charset="-128"/>
              </a:rPr>
              <a:t>TV</a:t>
            </a:r>
            <a:r>
              <a:rPr lang="ja-JP" altLang="en-US" sz="1600" dirty="0">
                <a:latin typeface="メイリオ" panose="020B0604030504040204" pitchFamily="50" charset="-128"/>
                <a:ea typeface="メイリオ" panose="020B0604030504040204" pitchFamily="50" charset="-128"/>
              </a:rPr>
              <a:t>検査・乳腺</a:t>
            </a:r>
            <a:r>
              <a:rPr lang="en-US" altLang="ja-JP" sz="1600" dirty="0">
                <a:latin typeface="メイリオ" panose="020B0604030504040204" pitchFamily="50" charset="-128"/>
                <a:ea typeface="メイリオ" panose="020B0604030504040204" pitchFamily="50" charset="-128"/>
              </a:rPr>
              <a:t>X</a:t>
            </a:r>
            <a:r>
              <a:rPr lang="ja-JP" altLang="en-US" sz="1600" dirty="0">
                <a:latin typeface="メイリオ" panose="020B0604030504040204" pitchFamily="50" charset="-128"/>
                <a:ea typeface="メイリオ" panose="020B0604030504040204" pitchFamily="50" charset="-128"/>
              </a:rPr>
              <a:t>線検査・</a:t>
            </a:r>
            <a:r>
              <a:rPr lang="en-US" altLang="ja-JP" sz="1600" dirty="0">
                <a:latin typeface="メイリオ" panose="020B0604030504040204" pitchFamily="50" charset="-128"/>
                <a:ea typeface="メイリオ" panose="020B0604030504040204" pitchFamily="50" charset="-128"/>
              </a:rPr>
              <a:t>MR</a:t>
            </a:r>
            <a:r>
              <a:rPr lang="ja-JP" altLang="en-US" sz="1600" dirty="0">
                <a:latin typeface="メイリオ" panose="020B0604030504040204" pitchFamily="50" charset="-128"/>
                <a:ea typeface="メイリオ" panose="020B0604030504040204" pitchFamily="50" charset="-128"/>
              </a:rPr>
              <a:t>検査がありますが、従業員登録時に設定する　</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所属部署に紐づけられた検査がまず、一覧表示されるようになっています。</a:t>
            </a:r>
            <a:endParaRPr lang="en-US" altLang="ja-JP" sz="1600" dirty="0">
              <a:latin typeface="メイリオ" panose="020B0604030504040204" pitchFamily="50" charset="-128"/>
              <a:ea typeface="メイリオ" panose="020B0604030504040204" pitchFamily="50" charset="-128"/>
            </a:endParaRPr>
          </a:p>
        </p:txBody>
      </p:sp>
      <p:pic>
        <p:nvPicPr>
          <p:cNvPr id="14" name="図 13">
            <a:extLst>
              <a:ext uri="{FF2B5EF4-FFF2-40B4-BE49-F238E27FC236}">
                <a16:creationId xmlns:a16="http://schemas.microsoft.com/office/drawing/2014/main" id="{0F2255E3-869B-1CEC-5A5C-152D9123029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18479" y="350706"/>
            <a:ext cx="11021079" cy="4570615"/>
          </a:xfrm>
          <a:prstGeom prst="rect">
            <a:avLst/>
          </a:prstGeom>
        </p:spPr>
      </p:pic>
    </p:spTree>
    <p:extLst>
      <p:ext uri="{BB962C8B-B14F-4D97-AF65-F5344CB8AC3E}">
        <p14:creationId xmlns:p14="http://schemas.microsoft.com/office/powerpoint/2010/main" val="892368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5188062-5EA8-F289-F234-12735A7FF0FA}"/>
              </a:ext>
            </a:extLst>
          </p:cNvPr>
          <p:cNvSpPr txBox="1">
            <a:spLocks noChangeAspect="1"/>
          </p:cNvSpPr>
          <p:nvPr/>
        </p:nvSpPr>
        <p:spPr>
          <a:xfrm>
            <a:off x="-9625" y="-1211"/>
            <a:ext cx="1005403"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検索画面</a:t>
            </a:r>
          </a:p>
        </p:txBody>
      </p:sp>
      <p:sp>
        <p:nvSpPr>
          <p:cNvPr id="7" name="テキスト ボックス 6">
            <a:extLst>
              <a:ext uri="{FF2B5EF4-FFF2-40B4-BE49-F238E27FC236}">
                <a16:creationId xmlns:a16="http://schemas.microsoft.com/office/drawing/2014/main" id="{045266BA-EB1C-6ED3-3B35-DEFDF9C42AFF}"/>
              </a:ext>
            </a:extLst>
          </p:cNvPr>
          <p:cNvSpPr txBox="1">
            <a:spLocks noChangeAspect="1"/>
          </p:cNvSpPr>
          <p:nvPr/>
        </p:nvSpPr>
        <p:spPr>
          <a:xfrm>
            <a:off x="1148606" y="1922264"/>
            <a:ext cx="8402854" cy="584775"/>
          </a:xfrm>
          <a:prstGeom prst="rect">
            <a:avLst/>
          </a:prstGeom>
          <a:noFill/>
        </p:spPr>
        <p:txBody>
          <a:bodyPr wrap="square" rtlCol="0">
            <a:spAutoFit/>
          </a:bodyPr>
          <a:lstStyle/>
          <a:p>
            <a:pPr marL="285750" indent="-285750">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rPr>
              <a:t>検査項目を変更することで、別の検査の当日デバイス患者一覧が表示されます。</a:t>
            </a:r>
            <a:endParaRPr lang="en-US" altLang="ja-JP" sz="16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rPr>
              <a:t>検索日を変更することで、データが登録されていれば、別日の一覧表示も可能です。</a:t>
            </a:r>
            <a:endParaRPr lang="en-US" altLang="ja-JP" sz="1600" dirty="0">
              <a:latin typeface="メイリオ" panose="020B0604030504040204" pitchFamily="50" charset="-128"/>
              <a:ea typeface="メイリオ" panose="020B0604030504040204" pitchFamily="50" charset="-128"/>
            </a:endParaRPr>
          </a:p>
        </p:txBody>
      </p:sp>
      <p:pic>
        <p:nvPicPr>
          <p:cNvPr id="14" name="図 13">
            <a:extLst>
              <a:ext uri="{FF2B5EF4-FFF2-40B4-BE49-F238E27FC236}">
                <a16:creationId xmlns:a16="http://schemas.microsoft.com/office/drawing/2014/main" id="{0F2255E3-869B-1CEC-5A5C-152D9123029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b="69218"/>
          <a:stretch/>
        </p:blipFill>
        <p:spPr>
          <a:xfrm>
            <a:off x="218480" y="331457"/>
            <a:ext cx="10367161" cy="1323440"/>
          </a:xfrm>
          <a:prstGeom prst="rect">
            <a:avLst/>
          </a:prstGeom>
        </p:spPr>
      </p:pic>
      <p:sp>
        <p:nvSpPr>
          <p:cNvPr id="15" name="正方形/長方形 14">
            <a:extLst>
              <a:ext uri="{FF2B5EF4-FFF2-40B4-BE49-F238E27FC236}">
                <a16:creationId xmlns:a16="http://schemas.microsoft.com/office/drawing/2014/main" id="{BA08A0D4-7614-3520-E94E-E30C22CB1BDC}"/>
              </a:ext>
            </a:extLst>
          </p:cNvPr>
          <p:cNvSpPr/>
          <p:nvPr/>
        </p:nvSpPr>
        <p:spPr>
          <a:xfrm>
            <a:off x="356135" y="1029902"/>
            <a:ext cx="1250224" cy="481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F676E575-F62A-B7AB-B7C4-44B6833C292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14443" y="2820202"/>
            <a:ext cx="10471180" cy="3993149"/>
          </a:xfrm>
          <a:prstGeom prst="rect">
            <a:avLst/>
          </a:prstGeom>
        </p:spPr>
      </p:pic>
      <p:cxnSp>
        <p:nvCxnSpPr>
          <p:cNvPr id="6" name="直線矢印コネクタ 5">
            <a:extLst>
              <a:ext uri="{FF2B5EF4-FFF2-40B4-BE49-F238E27FC236}">
                <a16:creationId xmlns:a16="http://schemas.microsoft.com/office/drawing/2014/main" id="{6E86CA05-7A7E-2D2F-1EDA-B9E344C05CD5}"/>
              </a:ext>
            </a:extLst>
          </p:cNvPr>
          <p:cNvCxnSpPr/>
          <p:nvPr/>
        </p:nvCxnSpPr>
        <p:spPr>
          <a:xfrm>
            <a:off x="863374" y="1472664"/>
            <a:ext cx="0" cy="2052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6FDF5636-E26F-76B9-D68D-1E1EF1C42E74}"/>
              </a:ext>
            </a:extLst>
          </p:cNvPr>
          <p:cNvSpPr/>
          <p:nvPr/>
        </p:nvSpPr>
        <p:spPr>
          <a:xfrm>
            <a:off x="218480" y="3551039"/>
            <a:ext cx="1250224" cy="2894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17298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5188062-5EA8-F289-F234-12735A7FF0FA}"/>
              </a:ext>
            </a:extLst>
          </p:cNvPr>
          <p:cNvSpPr txBox="1">
            <a:spLocks noChangeAspect="1"/>
          </p:cNvSpPr>
          <p:nvPr/>
        </p:nvSpPr>
        <p:spPr>
          <a:xfrm>
            <a:off x="-9625" y="-1211"/>
            <a:ext cx="2473754"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検索画面　患者</a:t>
            </a:r>
            <a:r>
              <a:rPr lang="en-US" altLang="ja-JP" sz="1600" dirty="0">
                <a:latin typeface="メイリオ" panose="020B0604030504040204" pitchFamily="50" charset="-128"/>
                <a:ea typeface="メイリオ" panose="020B0604030504040204" pitchFamily="50" charset="-128"/>
              </a:rPr>
              <a:t>ID</a:t>
            </a:r>
            <a:r>
              <a:rPr lang="ja-JP" altLang="en-US" sz="1600" dirty="0">
                <a:latin typeface="メイリオ" panose="020B0604030504040204" pitchFamily="50" charset="-128"/>
                <a:ea typeface="メイリオ" panose="020B0604030504040204" pitchFamily="50" charset="-128"/>
              </a:rPr>
              <a:t>で検索</a:t>
            </a:r>
          </a:p>
        </p:txBody>
      </p:sp>
      <p:sp>
        <p:nvSpPr>
          <p:cNvPr id="7" name="テキスト ボックス 6">
            <a:extLst>
              <a:ext uri="{FF2B5EF4-FFF2-40B4-BE49-F238E27FC236}">
                <a16:creationId xmlns:a16="http://schemas.microsoft.com/office/drawing/2014/main" id="{045266BA-EB1C-6ED3-3B35-DEFDF9C42AFF}"/>
              </a:ext>
            </a:extLst>
          </p:cNvPr>
          <p:cNvSpPr txBox="1">
            <a:spLocks noChangeAspect="1"/>
          </p:cNvSpPr>
          <p:nvPr/>
        </p:nvSpPr>
        <p:spPr>
          <a:xfrm>
            <a:off x="304954" y="5964885"/>
            <a:ext cx="11543592" cy="338554"/>
          </a:xfrm>
          <a:prstGeom prst="rect">
            <a:avLst/>
          </a:prstGeom>
          <a:noFill/>
        </p:spPr>
        <p:txBody>
          <a:bodyPr wrap="square" rtlCol="0">
            <a:spAutoFit/>
          </a:bodyPr>
          <a:lstStyle/>
          <a:p>
            <a:pPr marL="285750" indent="-285750">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rPr>
              <a:t>右上のテキストに患者</a:t>
            </a:r>
            <a:r>
              <a:rPr lang="en-US" altLang="ja-JP" sz="1600" dirty="0">
                <a:latin typeface="メイリオ" panose="020B0604030504040204" pitchFamily="50" charset="-128"/>
                <a:ea typeface="メイリオ" panose="020B0604030504040204" pitchFamily="50" charset="-128"/>
              </a:rPr>
              <a:t>ID</a:t>
            </a:r>
            <a:r>
              <a:rPr lang="ja-JP" altLang="en-US" sz="1600" dirty="0">
                <a:latin typeface="メイリオ" panose="020B0604030504040204" pitchFamily="50" charset="-128"/>
                <a:ea typeface="メイリオ" panose="020B0604030504040204" pitchFamily="50" charset="-128"/>
              </a:rPr>
              <a:t>を入力し検索をクリックすると、患者に埋め込まれたデバイス一覧と各検査の可否表示されます。</a:t>
            </a:r>
            <a:endParaRPr lang="en-US" altLang="ja-JP" sz="16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8FE4D59B-6BA8-C990-9AEF-E7077EFD47DD}"/>
              </a:ext>
            </a:extLst>
          </p:cNvPr>
          <p:cNvPicPr>
            <a:picLocks noChangeAspect="1"/>
          </p:cNvPicPr>
          <p:nvPr/>
        </p:nvPicPr>
        <p:blipFill>
          <a:blip r:embed="rId2"/>
          <a:stretch>
            <a:fillRect/>
          </a:stretch>
        </p:blipFill>
        <p:spPr>
          <a:xfrm>
            <a:off x="295480" y="381307"/>
            <a:ext cx="11398836" cy="1454225"/>
          </a:xfrm>
          <a:prstGeom prst="rect">
            <a:avLst/>
          </a:prstGeom>
        </p:spPr>
      </p:pic>
      <p:sp>
        <p:nvSpPr>
          <p:cNvPr id="4" name="正方形/長方形 3">
            <a:extLst>
              <a:ext uri="{FF2B5EF4-FFF2-40B4-BE49-F238E27FC236}">
                <a16:creationId xmlns:a16="http://schemas.microsoft.com/office/drawing/2014/main" id="{4F838639-6652-31BA-EC98-243FB9781EF4}"/>
              </a:ext>
            </a:extLst>
          </p:cNvPr>
          <p:cNvSpPr/>
          <p:nvPr/>
        </p:nvSpPr>
        <p:spPr>
          <a:xfrm>
            <a:off x="9471259" y="1180174"/>
            <a:ext cx="2040555" cy="5427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64439383-D777-667A-C653-629932FC5A8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95480" y="2521795"/>
            <a:ext cx="11646499" cy="3149762"/>
          </a:xfrm>
          <a:prstGeom prst="rect">
            <a:avLst/>
          </a:prstGeom>
        </p:spPr>
      </p:pic>
      <p:cxnSp>
        <p:nvCxnSpPr>
          <p:cNvPr id="9" name="直線矢印コネクタ 8">
            <a:extLst>
              <a:ext uri="{FF2B5EF4-FFF2-40B4-BE49-F238E27FC236}">
                <a16:creationId xmlns:a16="http://schemas.microsoft.com/office/drawing/2014/main" id="{34A5DEC8-FD84-3FBF-7F63-529FF2AE58A2}"/>
              </a:ext>
            </a:extLst>
          </p:cNvPr>
          <p:cNvCxnSpPr>
            <a:cxnSpLocks/>
          </p:cNvCxnSpPr>
          <p:nvPr/>
        </p:nvCxnSpPr>
        <p:spPr>
          <a:xfrm flipH="1">
            <a:off x="7440328" y="1377000"/>
            <a:ext cx="2030931" cy="10485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6619FE40-990E-8658-25A5-6213020D0444}"/>
              </a:ext>
            </a:extLst>
          </p:cNvPr>
          <p:cNvSpPr txBox="1">
            <a:spLocks/>
          </p:cNvSpPr>
          <p:nvPr/>
        </p:nvSpPr>
        <p:spPr>
          <a:xfrm>
            <a:off x="8331536" y="1998663"/>
            <a:ext cx="1440000" cy="360000"/>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検索</a:t>
            </a: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29534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5188062-5EA8-F289-F234-12735A7FF0FA}"/>
              </a:ext>
            </a:extLst>
          </p:cNvPr>
          <p:cNvSpPr txBox="1">
            <a:spLocks noChangeAspect="1"/>
          </p:cNvSpPr>
          <p:nvPr/>
        </p:nvSpPr>
        <p:spPr>
          <a:xfrm>
            <a:off x="-9625" y="-1211"/>
            <a:ext cx="1005403"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検索画面</a:t>
            </a:r>
          </a:p>
        </p:txBody>
      </p:sp>
      <p:sp>
        <p:nvSpPr>
          <p:cNvPr id="7" name="テキスト ボックス 6">
            <a:extLst>
              <a:ext uri="{FF2B5EF4-FFF2-40B4-BE49-F238E27FC236}">
                <a16:creationId xmlns:a16="http://schemas.microsoft.com/office/drawing/2014/main" id="{045266BA-EB1C-6ED3-3B35-DEFDF9C42AFF}"/>
              </a:ext>
            </a:extLst>
          </p:cNvPr>
          <p:cNvSpPr txBox="1">
            <a:spLocks noChangeAspect="1"/>
          </p:cNvSpPr>
          <p:nvPr/>
        </p:nvSpPr>
        <p:spPr>
          <a:xfrm>
            <a:off x="324204" y="556348"/>
            <a:ext cx="11543592" cy="338554"/>
          </a:xfrm>
          <a:prstGeom prst="rect">
            <a:avLst/>
          </a:prstGeom>
          <a:noFill/>
        </p:spPr>
        <p:txBody>
          <a:bodyPr wrap="square" rtlCol="0">
            <a:spAutoFit/>
          </a:bodyPr>
          <a:lstStyle/>
          <a:p>
            <a:pPr marL="285750" indent="-285750">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rPr>
              <a:t>検索画面に戻り、「詳細を見る」をクリックすると、</a:t>
            </a:r>
            <a:endParaRPr lang="en-US" altLang="ja-JP" sz="1600" dirty="0">
              <a:latin typeface="メイリオ" panose="020B0604030504040204" pitchFamily="50" charset="-128"/>
              <a:ea typeface="メイリオ" panose="020B0604030504040204" pitchFamily="50" charset="-128"/>
            </a:endParaRPr>
          </a:p>
        </p:txBody>
      </p:sp>
      <p:pic>
        <p:nvPicPr>
          <p:cNvPr id="14" name="図 13">
            <a:extLst>
              <a:ext uri="{FF2B5EF4-FFF2-40B4-BE49-F238E27FC236}">
                <a16:creationId xmlns:a16="http://schemas.microsoft.com/office/drawing/2014/main" id="{0F2255E3-869B-1CEC-5A5C-152D9123029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93076" y="1029692"/>
            <a:ext cx="10367161" cy="4299425"/>
          </a:xfrm>
          <a:prstGeom prst="rect">
            <a:avLst/>
          </a:prstGeom>
        </p:spPr>
      </p:pic>
      <p:sp>
        <p:nvSpPr>
          <p:cNvPr id="2" name="正方形/長方形 1">
            <a:extLst>
              <a:ext uri="{FF2B5EF4-FFF2-40B4-BE49-F238E27FC236}">
                <a16:creationId xmlns:a16="http://schemas.microsoft.com/office/drawing/2014/main" id="{188720FB-DF4B-B3F5-5974-6ED24D66FDE6}"/>
              </a:ext>
            </a:extLst>
          </p:cNvPr>
          <p:cNvSpPr/>
          <p:nvPr/>
        </p:nvSpPr>
        <p:spPr>
          <a:xfrm>
            <a:off x="9172877" y="4581625"/>
            <a:ext cx="1588168" cy="279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矢印コネクタ 2">
            <a:extLst>
              <a:ext uri="{FF2B5EF4-FFF2-40B4-BE49-F238E27FC236}">
                <a16:creationId xmlns:a16="http://schemas.microsoft.com/office/drawing/2014/main" id="{417C659F-2440-3B6B-DC63-5233174C932F}"/>
              </a:ext>
            </a:extLst>
          </p:cNvPr>
          <p:cNvCxnSpPr>
            <a:cxnSpLocks/>
          </p:cNvCxnSpPr>
          <p:nvPr/>
        </p:nvCxnSpPr>
        <p:spPr>
          <a:xfrm>
            <a:off x="9326880" y="4860758"/>
            <a:ext cx="0" cy="18769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51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AEE5610-284E-CD93-B30E-6D0B10E14E5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63225" y="572996"/>
            <a:ext cx="11665550" cy="4191215"/>
          </a:xfrm>
          <a:prstGeom prst="rect">
            <a:avLst/>
          </a:prstGeom>
        </p:spPr>
      </p:pic>
      <p:sp>
        <p:nvSpPr>
          <p:cNvPr id="9" name="テキスト ボックス 8">
            <a:extLst>
              <a:ext uri="{FF2B5EF4-FFF2-40B4-BE49-F238E27FC236}">
                <a16:creationId xmlns:a16="http://schemas.microsoft.com/office/drawing/2014/main" id="{ED2AA35F-9DBD-7F7A-B6C3-6DF03BCCF6E8}"/>
              </a:ext>
            </a:extLst>
          </p:cNvPr>
          <p:cNvSpPr txBox="1">
            <a:spLocks noChangeAspect="1"/>
          </p:cNvSpPr>
          <p:nvPr/>
        </p:nvSpPr>
        <p:spPr>
          <a:xfrm>
            <a:off x="-9625" y="-1211"/>
            <a:ext cx="1620957"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検索　詳細画面</a:t>
            </a:r>
          </a:p>
        </p:txBody>
      </p:sp>
      <p:sp>
        <p:nvSpPr>
          <p:cNvPr id="10" name="テキスト ボックス 9">
            <a:extLst>
              <a:ext uri="{FF2B5EF4-FFF2-40B4-BE49-F238E27FC236}">
                <a16:creationId xmlns:a16="http://schemas.microsoft.com/office/drawing/2014/main" id="{74DB24BC-8C41-6BDA-550B-C95B3072FDB3}"/>
              </a:ext>
            </a:extLst>
          </p:cNvPr>
          <p:cNvSpPr txBox="1">
            <a:spLocks noChangeAspect="1"/>
          </p:cNvSpPr>
          <p:nvPr/>
        </p:nvSpPr>
        <p:spPr>
          <a:xfrm>
            <a:off x="324204" y="5291978"/>
            <a:ext cx="11543592" cy="1077218"/>
          </a:xfrm>
          <a:prstGeom prst="rect">
            <a:avLst/>
          </a:prstGeom>
          <a:noFill/>
        </p:spPr>
        <p:txBody>
          <a:bodyPr wrap="square" rtlCol="0">
            <a:spAutoFit/>
          </a:bodyPr>
          <a:lstStyle/>
          <a:p>
            <a:pPr marL="285750" indent="-285750">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rPr>
              <a:t>選択した患者の体内デバイス一覧とそのデバイスの詳細情報・検査の可否が表示されます。検査に条件付き可能または不可能のデバイスがあればメッセージが表示されます。</a:t>
            </a:r>
            <a:endParaRPr lang="en-US" altLang="ja-JP" sz="16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endParaRPr lang="en-US" altLang="ja-JP" sz="16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rPr>
              <a:t>検査項目を選択することで、各検査の可否がそれぞれ見れます。</a:t>
            </a:r>
            <a:endParaRPr lang="en-US" altLang="ja-JP" sz="1600" dirty="0">
              <a:latin typeface="メイリオ" panose="020B0604030504040204" pitchFamily="50" charset="-128"/>
              <a:ea typeface="メイリオ" panose="020B0604030504040204" pitchFamily="50" charset="-128"/>
            </a:endParaRPr>
          </a:p>
        </p:txBody>
      </p:sp>
      <p:cxnSp>
        <p:nvCxnSpPr>
          <p:cNvPr id="11" name="直線矢印コネクタ 10">
            <a:extLst>
              <a:ext uri="{FF2B5EF4-FFF2-40B4-BE49-F238E27FC236}">
                <a16:creationId xmlns:a16="http://schemas.microsoft.com/office/drawing/2014/main" id="{9A13F5F2-EC26-6ED8-1B95-A77705BC2B4D}"/>
              </a:ext>
            </a:extLst>
          </p:cNvPr>
          <p:cNvCxnSpPr>
            <a:cxnSpLocks/>
          </p:cNvCxnSpPr>
          <p:nvPr/>
        </p:nvCxnSpPr>
        <p:spPr>
          <a:xfrm>
            <a:off x="5669280" y="0"/>
            <a:ext cx="0" cy="5729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71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9EBFC9D-5849-C365-15C0-3CA2928C0E92}"/>
              </a:ext>
            </a:extLst>
          </p:cNvPr>
          <p:cNvSpPr txBox="1"/>
          <p:nvPr/>
        </p:nvSpPr>
        <p:spPr>
          <a:xfrm>
            <a:off x="360292" y="572506"/>
            <a:ext cx="1930520" cy="523220"/>
          </a:xfrm>
          <a:prstGeom prst="rect">
            <a:avLst/>
          </a:prstGeom>
          <a:noFill/>
        </p:spPr>
        <p:txBody>
          <a:bodyPr wrap="square" rtlCol="0">
            <a:spAutoFit/>
          </a:bodyPr>
          <a:lstStyle/>
          <a:p>
            <a:r>
              <a:rPr kumimoji="1" lang="ja-JP" altLang="en-US" sz="2800" u="sng" dirty="0">
                <a:latin typeface="メイリオ" panose="020B0604030504040204" pitchFamily="50" charset="-128"/>
                <a:ea typeface="メイリオ" panose="020B0604030504040204" pitchFamily="50" charset="-128"/>
              </a:rPr>
              <a:t>登録機能</a:t>
            </a:r>
          </a:p>
        </p:txBody>
      </p:sp>
      <p:sp>
        <p:nvSpPr>
          <p:cNvPr id="2" name="テキスト ボックス 1">
            <a:extLst>
              <a:ext uri="{FF2B5EF4-FFF2-40B4-BE49-F238E27FC236}">
                <a16:creationId xmlns:a16="http://schemas.microsoft.com/office/drawing/2014/main" id="{33D9A1F8-4D6D-94E9-F788-FB66FE6DBAAD}"/>
              </a:ext>
            </a:extLst>
          </p:cNvPr>
          <p:cNvSpPr txBox="1"/>
          <p:nvPr/>
        </p:nvSpPr>
        <p:spPr>
          <a:xfrm>
            <a:off x="341042" y="1571931"/>
            <a:ext cx="7445796" cy="3046988"/>
          </a:xfrm>
          <a:prstGeom prst="rect">
            <a:avLst/>
          </a:prstGeom>
          <a:noFill/>
        </p:spPr>
        <p:txBody>
          <a:bodyPr wrap="square" rtlCol="0">
            <a:spAutoFit/>
          </a:bodyPr>
          <a:lstStyle/>
          <a:p>
            <a:pPr marL="457200" indent="-457200">
              <a:buFont typeface="Wingdings" panose="05000000000000000000" pitchFamily="2" charset="2"/>
              <a:buChar char="Ø"/>
            </a:pPr>
            <a:r>
              <a:rPr kumimoji="1" lang="ja-JP" altLang="en-US" sz="2400" dirty="0">
                <a:latin typeface="メイリオ" panose="020B0604030504040204" pitchFamily="50" charset="-128"/>
                <a:ea typeface="メイリオ" panose="020B0604030504040204" pitchFamily="50" charset="-128"/>
              </a:rPr>
              <a:t>従業員情報</a:t>
            </a:r>
            <a:endParaRPr kumimoji="1"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デバイスの添付文書情報</a:t>
            </a:r>
            <a:endParaRPr lang="en-US" altLang="ja-JP" sz="2400"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endParaRPr lang="en-US" altLang="ja-JP" sz="2400"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患者さんの体内デバイス埋込情報</a:t>
            </a:r>
            <a:endParaRPr lang="en-US" altLang="ja-JP" sz="2400"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endParaRPr lang="en-US" altLang="ja-JP" sz="2400"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患者さんの検査情報</a:t>
            </a:r>
            <a:endParaRPr lang="en-US" altLang="ja-JP" sz="2400" dirty="0">
              <a:latin typeface="メイリオ" panose="020B0604030504040204" pitchFamily="50" charset="-128"/>
              <a:ea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610874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1188</Words>
  <Application>Microsoft Office PowerPoint</Application>
  <PresentationFormat>ワイド画面</PresentationFormat>
  <Paragraphs>119</Paragraphs>
  <Slides>28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メイリオ</vt:lpstr>
      <vt:lpstr>游ゴシック</vt:lpstr>
      <vt:lpstr>游ゴシック Light</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的場将平</dc:creator>
  <cp:lastModifiedBy>的場将平</cp:lastModifiedBy>
  <cp:revision>25</cp:revision>
  <dcterms:created xsi:type="dcterms:W3CDTF">2022-11-28T06:05:33Z</dcterms:created>
  <dcterms:modified xsi:type="dcterms:W3CDTF">2022-11-28T21:09:11Z</dcterms:modified>
</cp:coreProperties>
</file>